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9" r:id="rId5"/>
  </p:sldMasterIdLst>
  <p:notesMasterIdLst>
    <p:notesMasterId r:id="rId37"/>
  </p:notesMasterIdLst>
  <p:handoutMasterIdLst>
    <p:handoutMasterId r:id="rId38"/>
  </p:handoutMasterIdLst>
  <p:sldIdLst>
    <p:sldId id="274" r:id="rId6"/>
    <p:sldId id="4826" r:id="rId7"/>
    <p:sldId id="421" r:id="rId8"/>
    <p:sldId id="4815" r:id="rId9"/>
    <p:sldId id="4816" r:id="rId10"/>
    <p:sldId id="4838" r:id="rId11"/>
    <p:sldId id="4825" r:id="rId12"/>
    <p:sldId id="4840" r:id="rId13"/>
    <p:sldId id="4839" r:id="rId14"/>
    <p:sldId id="4817" r:id="rId15"/>
    <p:sldId id="4818" r:id="rId16"/>
    <p:sldId id="4819" r:id="rId17"/>
    <p:sldId id="4820" r:id="rId18"/>
    <p:sldId id="4821" r:id="rId19"/>
    <p:sldId id="4822" r:id="rId20"/>
    <p:sldId id="4823" r:id="rId21"/>
    <p:sldId id="4824" r:id="rId22"/>
    <p:sldId id="4828" r:id="rId23"/>
    <p:sldId id="4829" r:id="rId24"/>
    <p:sldId id="4841" r:id="rId25"/>
    <p:sldId id="4830" r:id="rId26"/>
    <p:sldId id="277" r:id="rId27"/>
    <p:sldId id="4831" r:id="rId28"/>
    <p:sldId id="4814" r:id="rId29"/>
    <p:sldId id="4827" r:id="rId30"/>
    <p:sldId id="283" r:id="rId31"/>
    <p:sldId id="4833" r:id="rId32"/>
    <p:sldId id="4835" r:id="rId33"/>
    <p:sldId id="4834" r:id="rId34"/>
    <p:sldId id="286" r:id="rId35"/>
    <p:sldId id="483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D0A"/>
    <a:srgbClr val="FF33CC"/>
    <a:srgbClr val="002A5C"/>
    <a:srgbClr val="F3F3F2"/>
    <a:srgbClr val="000000"/>
    <a:srgbClr val="003F72"/>
    <a:srgbClr val="2A79C4"/>
    <a:srgbClr val="1B290B"/>
    <a:srgbClr val="5F6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1D5A7-F1A3-45DA-87C9-39C10076D1A6}" v="17" vWet="19" dt="2023-01-10T15:55:58.837"/>
    <p1510:client id="{6C561923-143B-46A1-A056-4AAA15AADDD8}" v="738" dt="2023-01-10T14:10:46.724"/>
    <p1510:client id="{C1FB8D2C-7473-4A54-AE49-AC998FF69EC1}" v="6550" vWet="6552" dt="2023-01-11T14:00:11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A9D988-626A-0694-6F6D-F9CD7486A8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154B3-E83E-9655-15B3-2220B3F968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21B3E-0CD7-41A9-986B-8B0EE9E66456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E1DB4-12D0-67BF-C48B-B2F00B7D8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AFCD1-B644-300A-9F9C-F4005E5BC2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E0196-D22B-49E4-B7CF-5DD63F7CF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65A33-31E0-5943-A955-3A360610389C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8C5DC-D93B-7940-BF5A-A227EC81C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88DF6-C139-4B15-B904-D4C251A074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8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25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F4E72-4548-FD43-B3FC-0BAB1B1E2FFA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4D8DE8B-7DC4-0C45-BD58-00D855780A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7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5311DC-7C90-C8D6-4909-116F8F093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E30C644-DBCB-D7B4-91AB-FD76E0DB32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57EC72-DD76-C512-22AE-1DA16D252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0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7382A2C-544A-5B6E-A5F9-58C3C3583E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2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6BE6-E6DD-0D46-9C1F-C02B1A83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7" y="0"/>
            <a:ext cx="8602973" cy="6857996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C58B6-A0FE-A51F-4B47-C8A898E307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6BE6-E6DD-0D46-9C1F-C02B1A83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7" y="0"/>
            <a:ext cx="8602973" cy="6857996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E807D-01DD-9426-CE92-C108FA737A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82A0FC-7F92-0547-BD06-6209DBD1F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88" y="-3"/>
            <a:ext cx="7812000" cy="6857999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EDEAD-11B6-B3E1-6974-A130793468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25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82A0FC-7F92-0547-BD06-6209DBD1F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88" y="-3"/>
            <a:ext cx="7812000" cy="6857999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BA3F3-5044-54FE-B9F8-770C7BB14B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5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e Title Slide B - Plai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6CF6-B445-0949-B795-EA0299BA2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9DD0A"/>
                </a:solidFill>
              </a:defRPr>
            </a:lvl1pPr>
          </a:lstStyle>
          <a:p>
            <a:r>
              <a:rPr lang="en-GB"/>
              <a:t>CLICK TO EDIT MASTER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091B2-D135-9647-A37A-8186A6F33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5C4AA5-9553-488B-D586-066EB747F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F6024-3AFB-E1D7-C528-0694DEF47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1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C77C-F4A3-5145-934E-1627B0E7C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C9E93-EEB5-7844-A6C0-FC9C7DCAE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8AFBF45-5C6E-A3DC-4F0A-BF881CD4F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795FD277-0959-11D3-044F-35586A6F7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93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25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F4E72-4548-FD43-B3FC-0BAB1B1E2FFA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1836E-CC29-57AC-43D6-5392A8B3BA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94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EA992617-0C26-044E-BB58-CC5204B34A7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F4B4B2-4A4B-53D2-FEF5-A304C8EFDC18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819BE01-2C59-65B7-163A-DBEF9A42B9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5F6D2F6-1A9A-710B-904A-1BB985369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8E108690-E0EE-A031-6A1C-BBBBB61A4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91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58905F-6FAC-3AE9-57BE-4BD511845A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F4B4B2-4A4B-53D2-FEF5-A304C8EFDC18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B56DF0-14C7-C24C-90BF-858F68FE2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1ECC74E-0655-4F11-D188-237AC27E7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1955C038-4AA9-1F54-7215-5CCAE6ACD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7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43F84695-6EBE-FD4C-8C39-3F6C4D0FA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B9E6E40-2858-A335-1E4E-F30A476E12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A8D055B-5BF6-3E65-A8EF-208401900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87251CC5-CD74-E35E-D123-D508F170E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59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60639A-A7F8-D67B-D909-BD109D2F4964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1F87A3-C4BD-2476-8615-1B0F8F679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55D4EC8-C707-8905-4877-22A9B881C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65C3C0BB-65A9-7A61-4242-E6FF7F57A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16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7965B-CD32-5E3E-8FC3-64DDBA272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2594D9-A110-8F35-6DCB-7AC681395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B9BEEF2-5261-BB59-18FA-3C4E18B8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83E733B-2D97-A28D-C564-FE17D4307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5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58186-BF6B-1381-9C25-CF4B269E12A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44B990-C816-1DDC-595F-AB5DF0D79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16E66AA-811F-82D5-8486-9938A844E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9051AF7-C8D4-888B-D5A6-79378997B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95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8B0E95-7EC1-BCE5-A9CA-CDDDC994C7AB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25227B-2107-657E-D6A1-E5EF0A4FB1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2375B40-6216-235E-89F7-0159694DA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72F5524A-5757-0796-9005-23A848B7A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39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95597E-923B-5D1D-61CC-E596F1157CB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17F6CB-2A64-E90C-B486-1C6798520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4A59C9C-E7A9-B384-0EA7-43910EA48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B2207389-3EC9-662A-A87F-68AA3958C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3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D67B8B-BB0C-C3FD-6E19-90F0356FA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5E96514-C8ED-EB30-7237-6E65F8C9B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2AEA327-24A6-5BFF-DA00-C218988B2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729873C2-832F-D621-7A54-882A967EF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7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4601F-C461-3400-B2EC-D520164BC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1D92C0F-90A2-8EB6-4D0C-5930D5F6A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8A18287-5D1F-10D1-C03F-1AE1770F3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CCD0C2D-F2DC-0FE0-0CFD-061FE157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127598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391F4-1F17-8E4F-A470-67EE69366735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D51E3B-DFE0-E8BD-873B-6D682BA3F3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9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rie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BF01-D09E-5241-86E5-C267E46BC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089925"/>
            <a:ext cx="3932237" cy="438128"/>
          </a:xfrm>
        </p:spPr>
        <p:txBody>
          <a:bodyPr anchor="t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20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PRODUCT NAME™/®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77238-B6E3-764F-BE6C-ECCC322BB27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0000" y="2214712"/>
            <a:ext cx="3932237" cy="2827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Introductory paragraph (what is the product, why is it better than the alternatives, who would want to buy it…)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81CB19-1D7D-9BE4-6DF5-59843DC348B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720000"/>
            <a:ext cx="2520000" cy="63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5595A1-5E13-0B76-E1E4-14CFD191D960}"/>
              </a:ext>
            </a:extLst>
          </p:cNvPr>
          <p:cNvSpPr txBox="1"/>
          <p:nvPr userDrawn="1"/>
        </p:nvSpPr>
        <p:spPr>
          <a:xfrm>
            <a:off x="720000" y="216000"/>
            <a:ext cx="167727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>
                <a:solidFill>
                  <a:schemeClr val="bg1"/>
                </a:solidFill>
                <a:latin typeface="+mj-lt"/>
              </a:rPr>
              <a:t>PRODUCT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35B677-3D4D-64C2-7C0B-064CB7EE48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1574553"/>
            <a:ext cx="3932237" cy="31765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C9DD0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(e.g. “High-precision Wind Sensors”)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5106FA9-B835-B99B-4091-91EB3684CE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52000" y="0"/>
            <a:ext cx="6840000" cy="6300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product image</a:t>
            </a:r>
            <a:br>
              <a:rPr lang="en-US" dirty="0"/>
            </a:br>
            <a:r>
              <a:rPr lang="en-US" dirty="0"/>
              <a:t>(transparent </a:t>
            </a:r>
            <a:r>
              <a:rPr lang="en-US" dirty="0" err="1"/>
              <a:t>png</a:t>
            </a:r>
            <a:r>
              <a:rPr lang="en-US" dirty="0"/>
              <a:t> works best, no background)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A158149-4C67-C0B8-4661-687EBA06A21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19999" y="5658255"/>
            <a:ext cx="3932237" cy="31765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Category | Technology | Family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4F30D-F02C-664C-E97A-588BDC84DA26}"/>
              </a:ext>
            </a:extLst>
          </p:cNvPr>
          <p:cNvSpPr txBox="1"/>
          <p:nvPr userDrawn="1"/>
        </p:nvSpPr>
        <p:spPr>
          <a:xfrm>
            <a:off x="719999" y="5298110"/>
            <a:ext cx="276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>
                <a:solidFill>
                  <a:srgbClr val="C9DD0A"/>
                </a:solidFill>
                <a:latin typeface="+mn-lt"/>
              </a:rPr>
              <a:t>DESIGNED FOR SAILING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91BA7-5925-E388-D134-8D33412F2B2D}"/>
              </a:ext>
            </a:extLst>
          </p:cNvPr>
          <p:cNvSpPr/>
          <p:nvPr userDrawn="1"/>
        </p:nvSpPr>
        <p:spPr>
          <a:xfrm>
            <a:off x="719999" y="6470250"/>
            <a:ext cx="3679473" cy="3544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F8DF38-6D5C-765A-A696-F44585175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810613" y="4776212"/>
            <a:ext cx="1902800" cy="4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7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pattFill prst="pct90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E8CFE5F8-385D-4D05-014F-1D6F470E3157}"/>
              </a:ext>
            </a:extLst>
          </p:cNvPr>
          <p:cNvSpPr/>
          <p:nvPr userDrawn="1"/>
        </p:nvSpPr>
        <p:spPr>
          <a:xfrm>
            <a:off x="0" y="924232"/>
            <a:ext cx="12192000" cy="3964859"/>
          </a:xfrm>
          <a:custGeom>
            <a:avLst/>
            <a:gdLst>
              <a:gd name="connsiteX0" fmla="*/ 0 w 12192000"/>
              <a:gd name="connsiteY0" fmla="*/ 0 h 3323303"/>
              <a:gd name="connsiteX1" fmla="*/ 2032000 w 12192000"/>
              <a:gd name="connsiteY1" fmla="*/ 0 h 3323303"/>
              <a:gd name="connsiteX2" fmla="*/ 2032000 w 12192000"/>
              <a:gd name="connsiteY2" fmla="*/ 0 h 3323303"/>
              <a:gd name="connsiteX3" fmla="*/ 5080000 w 12192000"/>
              <a:gd name="connsiteY3" fmla="*/ 0 h 3323303"/>
              <a:gd name="connsiteX4" fmla="*/ 12192000 w 12192000"/>
              <a:gd name="connsiteY4" fmla="*/ 0 h 3323303"/>
              <a:gd name="connsiteX5" fmla="*/ 12192000 w 12192000"/>
              <a:gd name="connsiteY5" fmla="*/ 1938593 h 3323303"/>
              <a:gd name="connsiteX6" fmla="*/ 12192000 w 12192000"/>
              <a:gd name="connsiteY6" fmla="*/ 1938593 h 3323303"/>
              <a:gd name="connsiteX7" fmla="*/ 12192000 w 12192000"/>
              <a:gd name="connsiteY7" fmla="*/ 2769419 h 3323303"/>
              <a:gd name="connsiteX8" fmla="*/ 12192000 w 12192000"/>
              <a:gd name="connsiteY8" fmla="*/ 3323303 h 3323303"/>
              <a:gd name="connsiteX9" fmla="*/ 5080000 w 12192000"/>
              <a:gd name="connsiteY9" fmla="*/ 3323303 h 3323303"/>
              <a:gd name="connsiteX10" fmla="*/ 3556041 w 12192000"/>
              <a:gd name="connsiteY10" fmla="*/ 3738716 h 3323303"/>
              <a:gd name="connsiteX11" fmla="*/ 2032000 w 12192000"/>
              <a:gd name="connsiteY11" fmla="*/ 3323303 h 3323303"/>
              <a:gd name="connsiteX12" fmla="*/ 0 w 12192000"/>
              <a:gd name="connsiteY12" fmla="*/ 3323303 h 3323303"/>
              <a:gd name="connsiteX13" fmla="*/ 0 w 12192000"/>
              <a:gd name="connsiteY13" fmla="*/ 2769419 h 3323303"/>
              <a:gd name="connsiteX14" fmla="*/ 0 w 12192000"/>
              <a:gd name="connsiteY14" fmla="*/ 1938593 h 3323303"/>
              <a:gd name="connsiteX15" fmla="*/ 0 w 12192000"/>
              <a:gd name="connsiteY15" fmla="*/ 1938593 h 3323303"/>
              <a:gd name="connsiteX16" fmla="*/ 0 w 12192000"/>
              <a:gd name="connsiteY16" fmla="*/ 0 h 3323303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5080000 w 12192000"/>
              <a:gd name="connsiteY9" fmla="*/ 3323303 h 4328652"/>
              <a:gd name="connsiteX10" fmla="*/ 3526544 w 12192000"/>
              <a:gd name="connsiteY10" fmla="*/ 4328652 h 4328652"/>
              <a:gd name="connsiteX11" fmla="*/ 2032000 w 12192000"/>
              <a:gd name="connsiteY11" fmla="*/ 3323303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5080000 w 12192000"/>
              <a:gd name="connsiteY9" fmla="*/ 3323303 h 4328652"/>
              <a:gd name="connsiteX10" fmla="*/ 3526544 w 12192000"/>
              <a:gd name="connsiteY10" fmla="*/ 4328652 h 4328652"/>
              <a:gd name="connsiteX11" fmla="*/ 2995562 w 12192000"/>
              <a:gd name="connsiteY11" fmla="*/ 3313471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4126271 w 12192000"/>
              <a:gd name="connsiteY9" fmla="*/ 3313471 h 4328652"/>
              <a:gd name="connsiteX10" fmla="*/ 3526544 w 12192000"/>
              <a:gd name="connsiteY10" fmla="*/ 4328652 h 4328652"/>
              <a:gd name="connsiteX11" fmla="*/ 2995562 w 12192000"/>
              <a:gd name="connsiteY11" fmla="*/ 3313471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3964859"/>
              <a:gd name="connsiteX1" fmla="*/ 2032000 w 12192000"/>
              <a:gd name="connsiteY1" fmla="*/ 0 h 3964859"/>
              <a:gd name="connsiteX2" fmla="*/ 2032000 w 12192000"/>
              <a:gd name="connsiteY2" fmla="*/ 0 h 3964859"/>
              <a:gd name="connsiteX3" fmla="*/ 5080000 w 12192000"/>
              <a:gd name="connsiteY3" fmla="*/ 0 h 3964859"/>
              <a:gd name="connsiteX4" fmla="*/ 12192000 w 12192000"/>
              <a:gd name="connsiteY4" fmla="*/ 0 h 3964859"/>
              <a:gd name="connsiteX5" fmla="*/ 12192000 w 12192000"/>
              <a:gd name="connsiteY5" fmla="*/ 1938593 h 3964859"/>
              <a:gd name="connsiteX6" fmla="*/ 12192000 w 12192000"/>
              <a:gd name="connsiteY6" fmla="*/ 1938593 h 3964859"/>
              <a:gd name="connsiteX7" fmla="*/ 12192000 w 12192000"/>
              <a:gd name="connsiteY7" fmla="*/ 2769419 h 3964859"/>
              <a:gd name="connsiteX8" fmla="*/ 12192000 w 12192000"/>
              <a:gd name="connsiteY8" fmla="*/ 3323303 h 3964859"/>
              <a:gd name="connsiteX9" fmla="*/ 4126271 w 12192000"/>
              <a:gd name="connsiteY9" fmla="*/ 3313471 h 3964859"/>
              <a:gd name="connsiteX10" fmla="*/ 3546209 w 12192000"/>
              <a:gd name="connsiteY10" fmla="*/ 3964859 h 3964859"/>
              <a:gd name="connsiteX11" fmla="*/ 2995562 w 12192000"/>
              <a:gd name="connsiteY11" fmla="*/ 3313471 h 3964859"/>
              <a:gd name="connsiteX12" fmla="*/ 0 w 12192000"/>
              <a:gd name="connsiteY12" fmla="*/ 3323303 h 3964859"/>
              <a:gd name="connsiteX13" fmla="*/ 0 w 12192000"/>
              <a:gd name="connsiteY13" fmla="*/ 2769419 h 3964859"/>
              <a:gd name="connsiteX14" fmla="*/ 0 w 12192000"/>
              <a:gd name="connsiteY14" fmla="*/ 1938593 h 3964859"/>
              <a:gd name="connsiteX15" fmla="*/ 0 w 12192000"/>
              <a:gd name="connsiteY15" fmla="*/ 1938593 h 3964859"/>
              <a:gd name="connsiteX16" fmla="*/ 0 w 12192000"/>
              <a:gd name="connsiteY16" fmla="*/ 0 h 396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3964859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1938593"/>
                </a:lnTo>
                <a:lnTo>
                  <a:pt x="12192000" y="1938593"/>
                </a:lnTo>
                <a:lnTo>
                  <a:pt x="12192000" y="2769419"/>
                </a:lnTo>
                <a:lnTo>
                  <a:pt x="12192000" y="3323303"/>
                </a:lnTo>
                <a:lnTo>
                  <a:pt x="4126271" y="3313471"/>
                </a:lnTo>
                <a:lnTo>
                  <a:pt x="3546209" y="3964859"/>
                </a:lnTo>
                <a:lnTo>
                  <a:pt x="2995562" y="3313471"/>
                </a:lnTo>
                <a:lnTo>
                  <a:pt x="0" y="3323303"/>
                </a:lnTo>
                <a:lnTo>
                  <a:pt x="0" y="2769419"/>
                </a:lnTo>
                <a:lnTo>
                  <a:pt x="0" y="1938593"/>
                </a:lnTo>
                <a:lnTo>
                  <a:pt x="0" y="193859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69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52CA58-D164-7CB1-8608-E8C5AE1D3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6913" y="1265237"/>
            <a:ext cx="8258175" cy="2163763"/>
          </a:xfrm>
        </p:spPr>
        <p:txBody>
          <a:bodyPr anchor="ctr"/>
          <a:lstStyle>
            <a:lvl1pPr marL="0" indent="0" algn="ctr">
              <a:buNone/>
              <a:defRPr i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Quote, statement or testimonial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40D8D-69F1-30D1-C620-1C65D64A4EC7}"/>
              </a:ext>
            </a:extLst>
          </p:cNvPr>
          <p:cNvSpPr txBox="1"/>
          <p:nvPr userDrawn="1"/>
        </p:nvSpPr>
        <p:spPr>
          <a:xfrm>
            <a:off x="206709" y="1023679"/>
            <a:ext cx="77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>
                <a:solidFill>
                  <a:srgbClr val="C9DD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60AF6-B551-D6B9-DCAB-E24AED8318E5}"/>
              </a:ext>
            </a:extLst>
          </p:cNvPr>
          <p:cNvSpPr txBox="1"/>
          <p:nvPr userDrawn="1"/>
        </p:nvSpPr>
        <p:spPr>
          <a:xfrm>
            <a:off x="11415022" y="2530806"/>
            <a:ext cx="77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>
                <a:solidFill>
                  <a:srgbClr val="C9DD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B0EDF8-7D5B-CEED-0FC9-410D87BDE4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9316" y="3701845"/>
            <a:ext cx="5495772" cy="30480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1pPr>
            <a:lvl2pPr marL="4572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2pPr>
            <a:lvl3pPr marL="9144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3pPr>
            <a:lvl4pPr marL="13716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4pPr>
            <a:lvl5pPr marL="18288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r>
              <a:rPr lang="en-GB"/>
              <a:t>, Relevance/Title/Position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C45173C-E5B8-3C50-2CFB-9EC7D3586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8036E81-27D3-5E5E-3BFF-74ACB76C6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5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C12BC-1E49-B24A-B23A-9C27922D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040000" cy="630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A43B07-16C4-63AE-A688-C7517EDDB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9608" y="720000"/>
            <a:ext cx="5993631" cy="577858"/>
          </a:xfrm>
        </p:spPr>
        <p:txBody>
          <a:bodyPr anchor="t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DE18B7D-A7D8-86E3-1167-A93C67AB9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9608" y="1512000"/>
            <a:ext cx="5993631" cy="43761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68BBF7E-2C6F-0DDB-0D1D-ADD654285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583A53C6-779D-AF69-62F8-156CCC55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20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46301"/>
            <a:ext cx="10633800" cy="548361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DCB1-ECF3-6044-AC1A-79D2E980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106338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/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/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/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7A39FA-B4FB-D03B-E0FA-94B47C698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7B8B2-CA16-354F-A2C3-C600CB257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40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ingle Column 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46301"/>
            <a:ext cx="10633800" cy="548361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DCB1-ECF3-6044-AC1A-79D2E980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106338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BD180-869B-38C4-27E6-64A812D0B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90" y="6493324"/>
            <a:ext cx="948055" cy="2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380D59C-F371-480E-B3CB-E678980ED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7438B11-2A81-998F-7BAF-D5A5D3465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81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4122FB-A5DC-6E35-542B-7BF430C3D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A7C2EB-7D1E-E69E-E6B3-829D70D2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51804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229CDC-158E-F6FA-05A1-2077FD3AA60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3400" y="1512000"/>
            <a:ext cx="51804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340BD89-CA22-F6DF-9881-70AEC30C1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BE746FE-63C5-147E-A092-4C6DE1229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41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4122FB-A5DC-6E35-542B-7BF430C3D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728712"/>
            <a:ext cx="10633800" cy="360000"/>
          </a:xfrm>
        </p:spPr>
        <p:txBody>
          <a:bodyPr anchor="t">
            <a:normAutofit/>
          </a:bodyPr>
          <a:lstStyle>
            <a:lvl1pPr algn="ctr">
              <a:defRPr sz="2400"/>
            </a:lvl1pPr>
          </a:lstStyle>
          <a:p>
            <a:r>
              <a:rPr lang="en-GB"/>
              <a:t>IMAGE SLIDE</a:t>
            </a:r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8D0AB47-6E92-08D9-9A5A-D498437FED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356744" y="360000"/>
            <a:ext cx="9360311" cy="4140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E65B3AF-78D8-2191-2D06-4547E1C802BA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720000" y="5171768"/>
            <a:ext cx="10633800" cy="851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rgbClr val="C9DD0A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Description of image.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BD41130-CE74-7F70-850C-2786FFED2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3D49FC3-89FD-C791-3EC2-065FFECB0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6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E184B7-5B76-1C12-D452-6A397B7AB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3FFD89B0-3211-97FE-BB9C-79D97B6D2E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7951" y="1512000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4F402134-D0D4-338D-69CD-7DC8241C6E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0000" y="1512000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3AB948E-353E-C4BA-8F63-0353BF2317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3800" y="1512000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B8702B88-8CFA-AAAB-388B-E64A5BBDB2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5849" y="1512000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EA73237-55C8-DA9C-A3EE-91D8F8942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0875" y="1511997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7" name="Picture Placeholder 24">
            <a:extLst>
              <a:ext uri="{FF2B5EF4-FFF2-40B4-BE49-F238E27FC236}">
                <a16:creationId xmlns:a16="http://schemas.microsoft.com/office/drawing/2014/main" id="{ACE16741-8D63-684F-54CB-D8D1175AAA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02924" y="1511997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BDE1218D-0C2A-CDEC-00AA-B2822E6FC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7951" y="3015636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4FDD049E-22EB-1001-33D9-C37F0153F39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000" y="3015636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BF9A5A2-6640-4A00-44A4-3C26B790E6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33800" y="3015636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2D738FE6-2511-B607-BB88-86CD9B26771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85849" y="3015636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258C279-1193-08B5-6914-2ACD5C8DCD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0875" y="3015633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23" name="Picture Placeholder 24">
            <a:extLst>
              <a:ext uri="{FF2B5EF4-FFF2-40B4-BE49-F238E27FC236}">
                <a16:creationId xmlns:a16="http://schemas.microsoft.com/office/drawing/2014/main" id="{1E926830-3F5A-C32B-AB64-C9D0D4C0ADE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02924" y="3015633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971214B-6B7E-51E3-F444-21B3BF2B1C1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20000" y="4519269"/>
            <a:ext cx="10633800" cy="20602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(optional) PLUS:   feature title   |   feature title   |   feature title   |   feature title…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56DE84-061D-2424-41D5-FC1981FF4CC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720000" y="4968922"/>
            <a:ext cx="10633800" cy="10539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rgbClr val="C9DD0A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Optional area for product positioning images (good, better, best) – can move this but ensure it does not encroach into footer bar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D0A95E08-530E-1B0C-322E-4E8C008D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Date Placeholder 6">
            <a:extLst>
              <a:ext uri="{FF2B5EF4-FFF2-40B4-BE49-F238E27FC236}">
                <a16:creationId xmlns:a16="http://schemas.microsoft.com/office/drawing/2014/main" id="{7DBC6A33-D09C-78C0-D6F0-36012AAC7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4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dware Ann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369E82D-549A-DD78-155F-AE2B7E827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40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3D9BD49-A8C5-1DC9-1A37-B0D6175B256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09768" y="3912954"/>
            <a:ext cx="3520490" cy="20247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E4F73AF-97D4-B956-E3EB-668976B64E8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77600" y="3912954"/>
            <a:ext cx="3520490" cy="20247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itle 19">
            <a:extLst>
              <a:ext uri="{FF2B5EF4-FFF2-40B4-BE49-F238E27FC236}">
                <a16:creationId xmlns:a16="http://schemas.microsoft.com/office/drawing/2014/main" id="{6F6BF179-3BD9-4075-4B70-3A5D747D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4400" cy="612000"/>
          </a:xfrm>
        </p:spPr>
        <p:txBody>
          <a:bodyPr anchor="t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THIS ONE IS THE ANNOTATION OF HARDWARE OR SCREENSHOTS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BA77E47F-F7B1-18D7-CADB-1B759DB74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94399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468DA919-6A31-1F45-B135-AD9679F479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76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29B61B33-6EAC-DFCC-659D-D7F275DD0F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70257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4CA46555-569E-909A-6A35-B1CB064AE9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0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7EED08CF-85B7-B56C-7AF1-914CC62470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94399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DAD6B47B-DB39-E89B-C01D-6987B5A5EE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76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29D7480F-DC77-945E-B9DE-DFC5683C2B7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70257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FBBB3A59-BC4B-2E79-0B50-044967E1C20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40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A43D6E68-B793-15C9-A921-132006154A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94399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71F0413-8CF3-E694-16F3-F416C159CCD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776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549DFE23-F55B-926B-49C6-11790A57835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70257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9EE171B9-FCC6-B750-F96D-2834AFA76E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0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F3093CCA-9B7B-49B2-4FC3-D6C84F505BF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94399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8E2AD90B-6AA6-FB64-2F81-C46E6E0AD7E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776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54E9D8D0-C722-9D2E-9AC9-DCE7EB311E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70257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B18786D-72E5-6D43-3469-CF3FAE2A9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Date Placeholder 6">
            <a:extLst>
              <a:ext uri="{FF2B5EF4-FFF2-40B4-BE49-F238E27FC236}">
                <a16:creationId xmlns:a16="http://schemas.microsoft.com/office/drawing/2014/main" id="{08D15DFB-EACE-B05A-9D32-A9449448A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98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Hardware Ann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369E82D-549A-DD78-155F-AE2B7E827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40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24" name="Title 19">
            <a:extLst>
              <a:ext uri="{FF2B5EF4-FFF2-40B4-BE49-F238E27FC236}">
                <a16:creationId xmlns:a16="http://schemas.microsoft.com/office/drawing/2014/main" id="{6F6BF179-3BD9-4075-4B70-3A5D747D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4400" cy="612000"/>
          </a:xfrm>
        </p:spPr>
        <p:txBody>
          <a:bodyPr anchor="t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ALTERNATIVE ANNOTATION LAYOUT FOR SINGLE LARGE IMAGE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BA77E47F-F7B1-18D7-CADB-1B759DB74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94398" y="1511999"/>
            <a:ext cx="2160002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468DA919-6A31-1F45-B135-AD9679F479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94399" y="352366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29B61B33-6EAC-DFCC-659D-D7F275DD0F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44000" y="352366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4CA46555-569E-909A-6A35-B1CB064AE9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0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7EED08CF-85B7-B56C-7AF1-914CC62470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94399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DAD6B47B-DB39-E89B-C01D-6987B5A5EE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94399" y="4027661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29D7480F-DC77-945E-B9DE-DFC5683C2B7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44000" y="4027661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FBBB3A59-BC4B-2E79-0B50-044967E1C20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40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A43D6E68-B793-15C9-A921-132006154A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94399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71F0413-8CF3-E694-16F3-F416C159CCD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94399" y="45275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549DFE23-F55B-926B-49C6-11790A57835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44000" y="45275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9EE171B9-FCC6-B750-F96D-2834AFA76E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0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F3093CCA-9B7B-49B2-4FC3-D6C84F505BF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94399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8E2AD90B-6AA6-FB64-2F81-C46E6E0AD7E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399" y="50312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54E9D8D0-C722-9D2E-9AC9-DCE7EB311E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44000" y="50312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8E82DAC3-06E6-9972-0B29-51D1912B14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11793" y="1511999"/>
            <a:ext cx="5270091" cy="38432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8F800B37-E475-825A-1B53-EFEF1696D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168C9E32-A761-8138-91A2-9428D173F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3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598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391F4-1F17-8E4F-A470-67EE69366735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80086-80EC-4E59-9F53-61E0E8C434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93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fication Slide - guid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GB"/>
              <a:t>SPECIFICATIONS – Guide only, too restrictive to set template for all products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D47E7F7-AB85-B1C5-30E5-5EBAAC83DE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0001" y="1512000"/>
            <a:ext cx="3401999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8EEA087-5D77-3EE5-F385-F62AF155A2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5756" y="1512000"/>
            <a:ext cx="3402288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72BE2AC-06CA-47DD-213D-F9B3F8DFED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51512" y="1512000"/>
            <a:ext cx="3402288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554176C-BF63-B447-5D1F-0ADA739A07C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720000" y="3375639"/>
            <a:ext cx="10633799" cy="432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able Placeholder 4">
            <a:extLst>
              <a:ext uri="{FF2B5EF4-FFF2-40B4-BE49-F238E27FC236}">
                <a16:creationId xmlns:a16="http://schemas.microsoft.com/office/drawing/2014/main" id="{46E13030-07FF-AB8E-33C7-D08BACC1CE35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719999" y="3967755"/>
            <a:ext cx="10633799" cy="194716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0944A78-FED5-2412-49BA-8541D5056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FCCF59C4-43D2-5D83-D282-AB5E2CE35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7B9C98-FDF6-162B-E81D-EE4BD6B65097}"/>
              </a:ext>
            </a:extLst>
          </p:cNvPr>
          <p:cNvSpPr/>
          <p:nvPr userDrawn="1"/>
        </p:nvSpPr>
        <p:spPr>
          <a:xfrm>
            <a:off x="0" y="4215580"/>
            <a:ext cx="12192000" cy="2642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A2FA6-1F43-FD6E-051E-3AB90A2E7B2E}"/>
              </a:ext>
            </a:extLst>
          </p:cNvPr>
          <p:cNvCxnSpPr/>
          <p:nvPr userDrawn="1"/>
        </p:nvCxnSpPr>
        <p:spPr>
          <a:xfrm>
            <a:off x="0" y="4215580"/>
            <a:ext cx="12192000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2B8C5AA-7999-87D8-3434-93EB33345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50359"/>
          <a:stretch/>
        </p:blipFill>
        <p:spPr>
          <a:xfrm>
            <a:off x="4632801" y="5150667"/>
            <a:ext cx="3040768" cy="684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ED96ED7-1A66-A222-8313-56FB942D98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2495" y="2434332"/>
            <a:ext cx="8727010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C9DD0A"/>
                </a:solidFill>
              </a:defRPr>
            </a:lvl1pPr>
          </a:lstStyle>
          <a:p>
            <a:r>
              <a:rPr lang="en-GB"/>
              <a:t>MARINE ELECTRONICS FOR SAILING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43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25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F4E72-4548-FD43-B3FC-0BAB1B1E2FFA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4D8DE8B-7DC4-0C45-BD58-00D855780A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25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F4E72-4548-FD43-B3FC-0BAB1B1E2FFA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1836E-CC29-57AC-43D6-5392A8B3BA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0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127598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391F4-1F17-8E4F-A470-67EE69366735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D51E3B-DFE0-E8BD-873B-6D682BA3F3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35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0125F-E6BC-EC4A-B41A-14F149508DE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6000"/>
            <a:ext cx="4064399" cy="268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09F89-CD4B-B241-9801-3C51C413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>
          <a:xfrm>
            <a:off x="4063799" y="4176000"/>
            <a:ext cx="4064399" cy="268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7F62B-83F7-D146-91FF-3160C9D59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598" y="4176000"/>
            <a:ext cx="4064399" cy="2682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391F4-1F17-8E4F-A470-67EE69366735}"/>
              </a:ext>
            </a:extLst>
          </p:cNvPr>
          <p:cNvCxnSpPr>
            <a:cxnSpLocks/>
          </p:cNvCxnSpPr>
          <p:nvPr userDrawn="1"/>
        </p:nvCxnSpPr>
        <p:spPr>
          <a:xfrm>
            <a:off x="0" y="4176000"/>
            <a:ext cx="12191997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80086-80EC-4E59-9F53-61E0E8C434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1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D17610-C404-9A4E-8CD8-40AA22A407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45621" y="2645961"/>
            <a:ext cx="8346379" cy="4212039"/>
          </a:xfrm>
        </p:spPr>
        <p:txBody>
          <a:bodyPr/>
          <a:lstStyle/>
          <a:p>
            <a:r>
              <a:rPr lang="en-US"/>
              <a:t>For adding product image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811EA421-994C-BD42-86CB-080B67D33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C91696-8607-4A49-BBD5-F8C15284F1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771EB2E-F745-CD43-A07E-6B24656A3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D7CA2-B26D-3969-7A7E-F820C375D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7EB6391-BA74-9544-7850-2925B2481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1F1B3DB-1C4B-C760-C3A2-432D9DC86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22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D363B-0DD4-9347-B87B-3A711F165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6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B11421-A1AC-8F9E-E7FE-50EC5964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31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FA4DF9-6417-E8BD-37FB-82148A382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D17610-C404-9A4E-8CD8-40AA22A407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45621" y="2645961"/>
            <a:ext cx="8346379" cy="4212039"/>
          </a:xfrm>
        </p:spPr>
        <p:txBody>
          <a:bodyPr/>
          <a:lstStyle/>
          <a:p>
            <a:r>
              <a:rPr lang="en-US" dirty="0"/>
              <a:t>For adding product image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811EA421-994C-BD42-86CB-080B67D33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1986325"/>
            <a:ext cx="9928433" cy="539481"/>
          </a:xfrm>
        </p:spPr>
        <p:txBody>
          <a:bodyPr wrap="none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C91696-8607-4A49-BBD5-F8C15284F1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6" y="2645961"/>
            <a:ext cx="9922953" cy="745988"/>
          </a:xfrm>
        </p:spPr>
        <p:txBody>
          <a:bodyPr wrap="none">
            <a:norm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771EB2E-F745-CD43-A07E-6B24656A3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34660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D7CA2-B26D-3969-7A7E-F820C375D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196" y="720000"/>
            <a:ext cx="2080876" cy="942897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7EB6391-BA74-9544-7850-2925B2481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1F1B3DB-1C4B-C760-C3A2-432D9DC86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07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C46D5-3B2D-981F-D73E-267AB032E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00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5311DC-7C90-C8D6-4909-116F8F093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22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E30C644-DBCB-D7B4-91AB-FD76E0DB32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69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57EC72-DD76-C512-22AE-1DA16D252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14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7382A2C-544A-5B6E-A5F9-58C3C3583E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87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6BE6-E6DD-0D46-9C1F-C02B1A83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7" y="0"/>
            <a:ext cx="8602973" cy="6857996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C58B6-A0FE-A51F-4B47-C8A898E307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4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6BE6-E6DD-0D46-9C1F-C02B1A83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7" y="0"/>
            <a:ext cx="8602973" cy="6857996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E807D-01DD-9426-CE92-C108FA737A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03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82A0FC-7F92-0547-BD06-6209DBD1F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88" y="-3"/>
            <a:ext cx="7812000" cy="6857999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EDEAD-11B6-B3E1-6974-A130793468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5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82A0FC-7F92-0547-BD06-6209DBD1F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88" y="-3"/>
            <a:ext cx="7812000" cy="6857999"/>
          </a:xfrm>
          <a:prstGeom prst="rect">
            <a:avLst/>
          </a:prstGeom>
        </p:spPr>
      </p:pic>
      <p:pic>
        <p:nvPicPr>
          <p:cNvPr id="16" name="Picture 15" descr="A black rectangle with a yellow line&#10;&#10;Description automatically generated with medium confidence">
            <a:extLst>
              <a:ext uri="{FF2B5EF4-FFF2-40B4-BE49-F238E27FC236}">
                <a16:creationId xmlns:a16="http://schemas.microsoft.com/office/drawing/2014/main" id="{801DE2E6-575A-B141-AA34-2A9DB0E6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800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BA3F3-5044-54FE-B9F8-770C7BB14B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64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e Title Slide B - Plai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6CF6-B445-0949-B795-EA0299BA2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9DD0A"/>
                </a:solidFill>
              </a:defRPr>
            </a:lvl1pPr>
          </a:lstStyle>
          <a:p>
            <a:r>
              <a:rPr lang="en-GB"/>
              <a:t>CLICK TO EDIT MASTER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091B2-D135-9647-A37A-8186A6F33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5C4AA5-9553-488B-D586-066EB747F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F6024-3AFB-E1D7-C528-0694DEF47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5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D363B-0DD4-9347-B87B-3A711F165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C77C-F4A3-5145-934E-1627B0E7C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C9E93-EEB5-7844-A6C0-FC9C7DCAE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8AFBF45-5C6E-A3DC-4F0A-BF881CD4F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795FD277-0959-11D3-044F-35586A6F7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7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ilboat in the water&#10;&#10;Description automatically generated with low confidence">
            <a:extLst>
              <a:ext uri="{FF2B5EF4-FFF2-40B4-BE49-F238E27FC236}">
                <a16:creationId xmlns:a16="http://schemas.microsoft.com/office/drawing/2014/main" id="{EA992617-0C26-044E-BB58-CC5204B34A7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F4B4B2-4A4B-53D2-FEF5-A304C8EFDC18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819BE01-2C59-65B7-163A-DBEF9A42B9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5F6D2F6-1A9A-710B-904A-1BB985369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8E108690-E0EE-A031-6A1C-BBBBB61A4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53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58905F-6FAC-3AE9-57BE-4BD511845A5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F4B4B2-4A4B-53D2-FEF5-A304C8EFDC18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B56DF0-14C7-C24C-90BF-858F68FE2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1ECC74E-0655-4F11-D188-237AC27E7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1955C038-4AA9-1F54-7215-5CCAE6ACD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6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il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43F84695-6EBE-FD4C-8C39-3F6C4D0FA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B9E6E40-2858-A335-1E4E-F30A476E12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A8D055B-5BF6-3E65-A8EF-208401900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87251CC5-CD74-E35E-D123-D508F170E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3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60639A-A7F8-D67B-D909-BD109D2F4964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1F87A3-C4BD-2476-8615-1B0F8F679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55D4EC8-C707-8905-4877-22A9B881C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65C3C0BB-65A9-7A61-4242-E6FF7F57A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0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7965B-CD32-5E3E-8FC3-64DDBA272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2594D9-A110-8F35-6DCB-7AC681395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B9BEEF2-5261-BB59-18FA-3C4E18B8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83E733B-2D97-A28D-C564-FE17D4307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18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58186-BF6B-1381-9C25-CF4B269E12A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44B990-C816-1DDC-595F-AB5DF0D79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16E66AA-811F-82D5-8486-9938A844E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9051AF7-C8D4-888B-D5A6-79378997B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3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8B0E95-7EC1-BCE5-A9CA-CDDDC994C7AB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25227B-2107-657E-D6A1-E5EF0A4FB1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2375B40-6216-235E-89F7-0159694DA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72F5524A-5757-0796-9005-23A848B7A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7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95597E-923B-5D1D-61CC-E596F1157CB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17F6CB-2A64-E90C-B486-1C6798520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4A59C9C-E7A9-B384-0EA7-43910EA48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B2207389-3EC9-662A-A87F-68AA3958C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5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D67B8B-BB0C-C3FD-6E19-90F0356FA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5E96514-C8ED-EB30-7237-6E65F8C9B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2AEA327-24A6-5BFF-DA00-C218988B2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729873C2-832F-D621-7A54-882A967EF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5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B11421-A1AC-8F9E-E7FE-50EC5964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40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4601F-C461-3400-B2EC-D520164BC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61A66C-39F5-ABF6-AFE8-10FC79729D01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tx1">
              <a:alpha val="69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655A71C-3FEA-BF41-9D68-F79400351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0" y="6543023"/>
            <a:ext cx="639180" cy="13853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1D92C0F-90A2-8EB6-4D0C-5930D5F6A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200" y="720000"/>
            <a:ext cx="4348162" cy="5249000"/>
          </a:xfrm>
        </p:spPr>
        <p:txBody>
          <a:bodyPr/>
          <a:lstStyle>
            <a:lvl1pPr marL="0" indent="0">
              <a:buNone/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8A18287-5D1F-10D1-C03F-1AE1770F3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CCD0C2D-F2DC-0FE0-0CFD-061FE157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2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rie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BF01-D09E-5241-86E5-C267E46BC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089925"/>
            <a:ext cx="3932237" cy="438128"/>
          </a:xfrm>
        </p:spPr>
        <p:txBody>
          <a:bodyPr anchor="t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20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PRODUCT NAME™/®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77238-B6E3-764F-BE6C-ECCC322BB27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0000" y="2214712"/>
            <a:ext cx="3932237" cy="28277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Introductory paragraph (what is the product, why is it better than the alternatives, who would want to buy it…)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81CB19-1D7D-9BE4-6DF5-59843DC348B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720000"/>
            <a:ext cx="2520000" cy="63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5595A1-5E13-0B76-E1E4-14CFD191D960}"/>
              </a:ext>
            </a:extLst>
          </p:cNvPr>
          <p:cNvSpPr txBox="1"/>
          <p:nvPr userDrawn="1"/>
        </p:nvSpPr>
        <p:spPr>
          <a:xfrm>
            <a:off x="720000" y="216000"/>
            <a:ext cx="167727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  <a:latin typeface="+mj-lt"/>
              </a:rPr>
              <a:t>PRODUCT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35B677-3D4D-64C2-7C0B-064CB7EE48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1574553"/>
            <a:ext cx="3932237" cy="31765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C9DD0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(e.g. “High-precision Wind Sensors”)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5106FA9-B835-B99B-4091-91EB3684CE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52000" y="0"/>
            <a:ext cx="6840000" cy="6300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add product image</a:t>
            </a:r>
            <a:br>
              <a:rPr lang="en-US"/>
            </a:br>
            <a:r>
              <a:rPr lang="en-US"/>
              <a:t>(transparent </a:t>
            </a:r>
            <a:r>
              <a:rPr lang="en-US" err="1"/>
              <a:t>png</a:t>
            </a:r>
            <a:r>
              <a:rPr lang="en-US"/>
              <a:t> works best, no background)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A158149-4C67-C0B8-4661-687EBA06A21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19999" y="5658255"/>
            <a:ext cx="3932237" cy="31765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Category | Technology | Family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4F30D-F02C-664C-E97A-588BDC84DA26}"/>
              </a:ext>
            </a:extLst>
          </p:cNvPr>
          <p:cNvSpPr txBox="1"/>
          <p:nvPr userDrawn="1"/>
        </p:nvSpPr>
        <p:spPr>
          <a:xfrm>
            <a:off x="719999" y="5298110"/>
            <a:ext cx="276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>
                <a:solidFill>
                  <a:srgbClr val="C9DD0A"/>
                </a:solidFill>
                <a:latin typeface="+mn-lt"/>
              </a:rPr>
              <a:t>DESIGNED FOR SAILING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91BA7-5925-E388-D134-8D33412F2B2D}"/>
              </a:ext>
            </a:extLst>
          </p:cNvPr>
          <p:cNvSpPr/>
          <p:nvPr userDrawn="1"/>
        </p:nvSpPr>
        <p:spPr>
          <a:xfrm>
            <a:off x="719999" y="6470250"/>
            <a:ext cx="3679473" cy="3544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F8DF38-6D5C-765A-A696-F44585175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810613" y="4776212"/>
            <a:ext cx="1902800" cy="4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1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pattFill prst="pct90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E8CFE5F8-385D-4D05-014F-1D6F470E3157}"/>
              </a:ext>
            </a:extLst>
          </p:cNvPr>
          <p:cNvSpPr/>
          <p:nvPr userDrawn="1"/>
        </p:nvSpPr>
        <p:spPr>
          <a:xfrm>
            <a:off x="0" y="924232"/>
            <a:ext cx="12192000" cy="3964859"/>
          </a:xfrm>
          <a:custGeom>
            <a:avLst/>
            <a:gdLst>
              <a:gd name="connsiteX0" fmla="*/ 0 w 12192000"/>
              <a:gd name="connsiteY0" fmla="*/ 0 h 3323303"/>
              <a:gd name="connsiteX1" fmla="*/ 2032000 w 12192000"/>
              <a:gd name="connsiteY1" fmla="*/ 0 h 3323303"/>
              <a:gd name="connsiteX2" fmla="*/ 2032000 w 12192000"/>
              <a:gd name="connsiteY2" fmla="*/ 0 h 3323303"/>
              <a:gd name="connsiteX3" fmla="*/ 5080000 w 12192000"/>
              <a:gd name="connsiteY3" fmla="*/ 0 h 3323303"/>
              <a:gd name="connsiteX4" fmla="*/ 12192000 w 12192000"/>
              <a:gd name="connsiteY4" fmla="*/ 0 h 3323303"/>
              <a:gd name="connsiteX5" fmla="*/ 12192000 w 12192000"/>
              <a:gd name="connsiteY5" fmla="*/ 1938593 h 3323303"/>
              <a:gd name="connsiteX6" fmla="*/ 12192000 w 12192000"/>
              <a:gd name="connsiteY6" fmla="*/ 1938593 h 3323303"/>
              <a:gd name="connsiteX7" fmla="*/ 12192000 w 12192000"/>
              <a:gd name="connsiteY7" fmla="*/ 2769419 h 3323303"/>
              <a:gd name="connsiteX8" fmla="*/ 12192000 w 12192000"/>
              <a:gd name="connsiteY8" fmla="*/ 3323303 h 3323303"/>
              <a:gd name="connsiteX9" fmla="*/ 5080000 w 12192000"/>
              <a:gd name="connsiteY9" fmla="*/ 3323303 h 3323303"/>
              <a:gd name="connsiteX10" fmla="*/ 3556041 w 12192000"/>
              <a:gd name="connsiteY10" fmla="*/ 3738716 h 3323303"/>
              <a:gd name="connsiteX11" fmla="*/ 2032000 w 12192000"/>
              <a:gd name="connsiteY11" fmla="*/ 3323303 h 3323303"/>
              <a:gd name="connsiteX12" fmla="*/ 0 w 12192000"/>
              <a:gd name="connsiteY12" fmla="*/ 3323303 h 3323303"/>
              <a:gd name="connsiteX13" fmla="*/ 0 w 12192000"/>
              <a:gd name="connsiteY13" fmla="*/ 2769419 h 3323303"/>
              <a:gd name="connsiteX14" fmla="*/ 0 w 12192000"/>
              <a:gd name="connsiteY14" fmla="*/ 1938593 h 3323303"/>
              <a:gd name="connsiteX15" fmla="*/ 0 w 12192000"/>
              <a:gd name="connsiteY15" fmla="*/ 1938593 h 3323303"/>
              <a:gd name="connsiteX16" fmla="*/ 0 w 12192000"/>
              <a:gd name="connsiteY16" fmla="*/ 0 h 3323303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5080000 w 12192000"/>
              <a:gd name="connsiteY9" fmla="*/ 3323303 h 4328652"/>
              <a:gd name="connsiteX10" fmla="*/ 3526544 w 12192000"/>
              <a:gd name="connsiteY10" fmla="*/ 4328652 h 4328652"/>
              <a:gd name="connsiteX11" fmla="*/ 2032000 w 12192000"/>
              <a:gd name="connsiteY11" fmla="*/ 3323303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5080000 w 12192000"/>
              <a:gd name="connsiteY9" fmla="*/ 3323303 h 4328652"/>
              <a:gd name="connsiteX10" fmla="*/ 3526544 w 12192000"/>
              <a:gd name="connsiteY10" fmla="*/ 4328652 h 4328652"/>
              <a:gd name="connsiteX11" fmla="*/ 2995562 w 12192000"/>
              <a:gd name="connsiteY11" fmla="*/ 3313471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4328652"/>
              <a:gd name="connsiteX1" fmla="*/ 2032000 w 12192000"/>
              <a:gd name="connsiteY1" fmla="*/ 0 h 4328652"/>
              <a:gd name="connsiteX2" fmla="*/ 2032000 w 12192000"/>
              <a:gd name="connsiteY2" fmla="*/ 0 h 4328652"/>
              <a:gd name="connsiteX3" fmla="*/ 5080000 w 12192000"/>
              <a:gd name="connsiteY3" fmla="*/ 0 h 4328652"/>
              <a:gd name="connsiteX4" fmla="*/ 12192000 w 12192000"/>
              <a:gd name="connsiteY4" fmla="*/ 0 h 4328652"/>
              <a:gd name="connsiteX5" fmla="*/ 12192000 w 12192000"/>
              <a:gd name="connsiteY5" fmla="*/ 1938593 h 4328652"/>
              <a:gd name="connsiteX6" fmla="*/ 12192000 w 12192000"/>
              <a:gd name="connsiteY6" fmla="*/ 1938593 h 4328652"/>
              <a:gd name="connsiteX7" fmla="*/ 12192000 w 12192000"/>
              <a:gd name="connsiteY7" fmla="*/ 2769419 h 4328652"/>
              <a:gd name="connsiteX8" fmla="*/ 12192000 w 12192000"/>
              <a:gd name="connsiteY8" fmla="*/ 3323303 h 4328652"/>
              <a:gd name="connsiteX9" fmla="*/ 4126271 w 12192000"/>
              <a:gd name="connsiteY9" fmla="*/ 3313471 h 4328652"/>
              <a:gd name="connsiteX10" fmla="*/ 3526544 w 12192000"/>
              <a:gd name="connsiteY10" fmla="*/ 4328652 h 4328652"/>
              <a:gd name="connsiteX11" fmla="*/ 2995562 w 12192000"/>
              <a:gd name="connsiteY11" fmla="*/ 3313471 h 4328652"/>
              <a:gd name="connsiteX12" fmla="*/ 0 w 12192000"/>
              <a:gd name="connsiteY12" fmla="*/ 3323303 h 4328652"/>
              <a:gd name="connsiteX13" fmla="*/ 0 w 12192000"/>
              <a:gd name="connsiteY13" fmla="*/ 2769419 h 4328652"/>
              <a:gd name="connsiteX14" fmla="*/ 0 w 12192000"/>
              <a:gd name="connsiteY14" fmla="*/ 1938593 h 4328652"/>
              <a:gd name="connsiteX15" fmla="*/ 0 w 12192000"/>
              <a:gd name="connsiteY15" fmla="*/ 1938593 h 4328652"/>
              <a:gd name="connsiteX16" fmla="*/ 0 w 12192000"/>
              <a:gd name="connsiteY16" fmla="*/ 0 h 4328652"/>
              <a:gd name="connsiteX0" fmla="*/ 0 w 12192000"/>
              <a:gd name="connsiteY0" fmla="*/ 0 h 3964859"/>
              <a:gd name="connsiteX1" fmla="*/ 2032000 w 12192000"/>
              <a:gd name="connsiteY1" fmla="*/ 0 h 3964859"/>
              <a:gd name="connsiteX2" fmla="*/ 2032000 w 12192000"/>
              <a:gd name="connsiteY2" fmla="*/ 0 h 3964859"/>
              <a:gd name="connsiteX3" fmla="*/ 5080000 w 12192000"/>
              <a:gd name="connsiteY3" fmla="*/ 0 h 3964859"/>
              <a:gd name="connsiteX4" fmla="*/ 12192000 w 12192000"/>
              <a:gd name="connsiteY4" fmla="*/ 0 h 3964859"/>
              <a:gd name="connsiteX5" fmla="*/ 12192000 w 12192000"/>
              <a:gd name="connsiteY5" fmla="*/ 1938593 h 3964859"/>
              <a:gd name="connsiteX6" fmla="*/ 12192000 w 12192000"/>
              <a:gd name="connsiteY6" fmla="*/ 1938593 h 3964859"/>
              <a:gd name="connsiteX7" fmla="*/ 12192000 w 12192000"/>
              <a:gd name="connsiteY7" fmla="*/ 2769419 h 3964859"/>
              <a:gd name="connsiteX8" fmla="*/ 12192000 w 12192000"/>
              <a:gd name="connsiteY8" fmla="*/ 3323303 h 3964859"/>
              <a:gd name="connsiteX9" fmla="*/ 4126271 w 12192000"/>
              <a:gd name="connsiteY9" fmla="*/ 3313471 h 3964859"/>
              <a:gd name="connsiteX10" fmla="*/ 3546209 w 12192000"/>
              <a:gd name="connsiteY10" fmla="*/ 3964859 h 3964859"/>
              <a:gd name="connsiteX11" fmla="*/ 2995562 w 12192000"/>
              <a:gd name="connsiteY11" fmla="*/ 3313471 h 3964859"/>
              <a:gd name="connsiteX12" fmla="*/ 0 w 12192000"/>
              <a:gd name="connsiteY12" fmla="*/ 3323303 h 3964859"/>
              <a:gd name="connsiteX13" fmla="*/ 0 w 12192000"/>
              <a:gd name="connsiteY13" fmla="*/ 2769419 h 3964859"/>
              <a:gd name="connsiteX14" fmla="*/ 0 w 12192000"/>
              <a:gd name="connsiteY14" fmla="*/ 1938593 h 3964859"/>
              <a:gd name="connsiteX15" fmla="*/ 0 w 12192000"/>
              <a:gd name="connsiteY15" fmla="*/ 1938593 h 3964859"/>
              <a:gd name="connsiteX16" fmla="*/ 0 w 12192000"/>
              <a:gd name="connsiteY16" fmla="*/ 0 h 396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3964859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1938593"/>
                </a:lnTo>
                <a:lnTo>
                  <a:pt x="12192000" y="1938593"/>
                </a:lnTo>
                <a:lnTo>
                  <a:pt x="12192000" y="2769419"/>
                </a:lnTo>
                <a:lnTo>
                  <a:pt x="12192000" y="3323303"/>
                </a:lnTo>
                <a:lnTo>
                  <a:pt x="4126271" y="3313471"/>
                </a:lnTo>
                <a:lnTo>
                  <a:pt x="3546209" y="3964859"/>
                </a:lnTo>
                <a:lnTo>
                  <a:pt x="2995562" y="3313471"/>
                </a:lnTo>
                <a:lnTo>
                  <a:pt x="0" y="3323303"/>
                </a:lnTo>
                <a:lnTo>
                  <a:pt x="0" y="2769419"/>
                </a:lnTo>
                <a:lnTo>
                  <a:pt x="0" y="1938593"/>
                </a:lnTo>
                <a:lnTo>
                  <a:pt x="0" y="193859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969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52CA58-D164-7CB1-8608-E8C5AE1D3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6913" y="1265237"/>
            <a:ext cx="8258175" cy="2163763"/>
          </a:xfrm>
        </p:spPr>
        <p:txBody>
          <a:bodyPr anchor="ctr"/>
          <a:lstStyle>
            <a:lvl1pPr marL="0" indent="0" algn="ctr">
              <a:buNone/>
              <a:defRPr i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Quote, statement or testimonial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40D8D-69F1-30D1-C620-1C65D64A4EC7}"/>
              </a:ext>
            </a:extLst>
          </p:cNvPr>
          <p:cNvSpPr txBox="1"/>
          <p:nvPr userDrawn="1"/>
        </p:nvSpPr>
        <p:spPr>
          <a:xfrm>
            <a:off x="206709" y="1023679"/>
            <a:ext cx="77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>
                <a:solidFill>
                  <a:srgbClr val="C9DD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60AF6-B551-D6B9-DCAB-E24AED8318E5}"/>
              </a:ext>
            </a:extLst>
          </p:cNvPr>
          <p:cNvSpPr txBox="1"/>
          <p:nvPr userDrawn="1"/>
        </p:nvSpPr>
        <p:spPr>
          <a:xfrm>
            <a:off x="11415022" y="2530806"/>
            <a:ext cx="77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>
                <a:solidFill>
                  <a:srgbClr val="C9DD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B0EDF8-7D5B-CEED-0FC9-410D87BDE4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9316" y="3701845"/>
            <a:ext cx="5495772" cy="30480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1pPr>
            <a:lvl2pPr marL="4572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2pPr>
            <a:lvl3pPr marL="9144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3pPr>
            <a:lvl4pPr marL="13716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4pPr>
            <a:lvl5pPr marL="1828800" indent="0" algn="r">
              <a:buNone/>
              <a:defRPr sz="1600">
                <a:solidFill>
                  <a:srgbClr val="C9DD0A"/>
                </a:solidFill>
                <a:latin typeface="+mj-lt"/>
              </a:defRPr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r>
              <a:rPr lang="en-GB"/>
              <a:t>, Relevance/Title/Position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C45173C-E5B8-3C50-2CFB-9EC7D3586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8036E81-27D3-5E5E-3BFF-74ACB76C6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8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C12BC-1E49-B24A-B23A-9C27922D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040000" cy="630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A43B07-16C4-63AE-A688-C7517EDDB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9608" y="720000"/>
            <a:ext cx="5993631" cy="577858"/>
          </a:xfrm>
        </p:spPr>
        <p:txBody>
          <a:bodyPr anchor="t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DE18B7D-A7D8-86E3-1167-A93C67AB9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9608" y="1512000"/>
            <a:ext cx="5993631" cy="43761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68BBF7E-2C6F-0DDB-0D1D-ADD654285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583A53C6-779D-AF69-62F8-156CCC55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32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46301"/>
            <a:ext cx="10633800" cy="548361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DCB1-ECF3-6044-AC1A-79D2E980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106338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/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/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/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7A39FA-B4FB-D03B-E0FA-94B47C698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7B8B2-CA16-354F-A2C3-C600CB257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5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ingle Column 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46301"/>
            <a:ext cx="10633800" cy="548361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DCB1-ECF3-6044-AC1A-79D2E980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106338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BD180-869B-38C4-27E6-64A812D0B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90" y="6493324"/>
            <a:ext cx="948055" cy="2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380D59C-F371-480E-B3CB-E678980ED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7438B11-2A81-998F-7BAF-D5A5D3465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73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4122FB-A5DC-6E35-542B-7BF430C3D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A7C2EB-7D1E-E69E-E6B3-829D70D2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51804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229CDC-158E-F6FA-05A1-2077FD3AA60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3400" y="1512000"/>
            <a:ext cx="5180400" cy="4351338"/>
          </a:xfrm>
        </p:spPr>
        <p:txBody>
          <a:bodyPr>
            <a:normAutofit/>
          </a:bodyPr>
          <a:lstStyle>
            <a:lvl1pPr marL="342900" indent="-342900">
              <a:buClr>
                <a:srgbClr val="C9DD0A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7429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2001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573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114550" indent="-285750">
              <a:buClr>
                <a:srgbClr val="C9DD0A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340BD89-CA22-F6DF-9881-70AEC30C1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BE746FE-63C5-147E-A092-4C6DE1229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4122FB-A5DC-6E35-542B-7BF430C3D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4728712"/>
            <a:ext cx="10633800" cy="360000"/>
          </a:xfrm>
        </p:spPr>
        <p:txBody>
          <a:bodyPr anchor="t">
            <a:normAutofit/>
          </a:bodyPr>
          <a:lstStyle>
            <a:lvl1pPr algn="ctr">
              <a:defRPr sz="2400"/>
            </a:lvl1pPr>
          </a:lstStyle>
          <a:p>
            <a:r>
              <a:rPr lang="en-GB"/>
              <a:t>IMAGE SLIDE</a:t>
            </a:r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8D0AB47-6E92-08D9-9A5A-D498437FED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356744" y="360000"/>
            <a:ext cx="9360311" cy="4140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E65B3AF-78D8-2191-2D06-4547E1C802BA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720000" y="5171768"/>
            <a:ext cx="10633800" cy="851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rgbClr val="C9DD0A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Description of image.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BD41130-CE74-7F70-850C-2786FFED2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3D49FC3-89FD-C791-3EC2-065FFECB0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388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E184B7-5B76-1C12-D452-6A397B7AB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3FFD89B0-3211-97FE-BB9C-79D97B6D2E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7951" y="1512000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4F402134-D0D4-338D-69CD-7DC8241C6E9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0000" y="1512000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3AB948E-353E-C4BA-8F63-0353BF2317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3800" y="1512000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B8702B88-8CFA-AAAB-388B-E64A5BBDB2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5849" y="1512000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EA73237-55C8-DA9C-A3EE-91D8F8942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0875" y="1511997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7" name="Picture Placeholder 24">
            <a:extLst>
              <a:ext uri="{FF2B5EF4-FFF2-40B4-BE49-F238E27FC236}">
                <a16:creationId xmlns:a16="http://schemas.microsoft.com/office/drawing/2014/main" id="{ACE16741-8D63-684F-54CB-D8D1175AAA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02924" y="1511997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BDE1218D-0C2A-CDEC-00AA-B2822E6FC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7951" y="3015636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4FDD049E-22EB-1001-33D9-C37F0153F39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000" y="3015636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BF9A5A2-6640-4A00-44A4-3C26B790E6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33800" y="3015636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21" name="Picture Placeholder 24">
            <a:extLst>
              <a:ext uri="{FF2B5EF4-FFF2-40B4-BE49-F238E27FC236}">
                <a16:creationId xmlns:a16="http://schemas.microsoft.com/office/drawing/2014/main" id="{2D738FE6-2511-B607-BB88-86CD9B26771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85849" y="3015636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258C279-1193-08B5-6914-2ACD5C8DCD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0875" y="3015633"/>
            <a:ext cx="2520000" cy="126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Feature paragraph. These likely need to be a little freeform otherwise restrictive for some products. So this template is a guideline only.</a:t>
            </a:r>
          </a:p>
          <a:p>
            <a:endParaRPr lang="en-US"/>
          </a:p>
        </p:txBody>
      </p:sp>
      <p:sp>
        <p:nvSpPr>
          <p:cNvPr id="23" name="Picture Placeholder 24">
            <a:extLst>
              <a:ext uri="{FF2B5EF4-FFF2-40B4-BE49-F238E27FC236}">
                <a16:creationId xmlns:a16="http://schemas.microsoft.com/office/drawing/2014/main" id="{1E926830-3F5A-C32B-AB64-C9D0D4C0ADE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02924" y="3015633"/>
            <a:ext cx="666964" cy="1260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971214B-6B7E-51E3-F444-21B3BF2B1C1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20000" y="4519269"/>
            <a:ext cx="10633800" cy="20602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(optional) PLUS:   feature title   |   feature title   |   feature title   |   feature title…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56DE84-061D-2424-41D5-FC1981FF4CC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720000" y="4968922"/>
            <a:ext cx="10633800" cy="10539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rgbClr val="C9DD0A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Optional area for product positioning images (good, better, best) – can move this but ensure it does not encroach into footer bar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D0A95E08-530E-1B0C-322E-4E8C008D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Date Placeholder 6">
            <a:extLst>
              <a:ext uri="{FF2B5EF4-FFF2-40B4-BE49-F238E27FC236}">
                <a16:creationId xmlns:a16="http://schemas.microsoft.com/office/drawing/2014/main" id="{7DBC6A33-D09C-78C0-D6F0-36012AAC7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4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rdware Ann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369E82D-549A-DD78-155F-AE2B7E827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40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3D9BD49-A8C5-1DC9-1A37-B0D6175B256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09768" y="3912954"/>
            <a:ext cx="3520490" cy="20247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E4F73AF-97D4-B956-E3EB-668976B64E8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77600" y="3912954"/>
            <a:ext cx="3520490" cy="20247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itle 19">
            <a:extLst>
              <a:ext uri="{FF2B5EF4-FFF2-40B4-BE49-F238E27FC236}">
                <a16:creationId xmlns:a16="http://schemas.microsoft.com/office/drawing/2014/main" id="{6F6BF179-3BD9-4075-4B70-3A5D747D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4400" cy="612000"/>
          </a:xfrm>
        </p:spPr>
        <p:txBody>
          <a:bodyPr anchor="t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THIS ONE IS THE ANNOTATION OF HARDWARE OR SCREENSHOTS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BA77E47F-F7B1-18D7-CADB-1B759DB74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94399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468DA919-6A31-1F45-B135-AD9679F479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76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29B61B33-6EAC-DFCC-659D-D7F275DD0F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70257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4CA46555-569E-909A-6A35-B1CB064AE9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0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7EED08CF-85B7-B56C-7AF1-914CC62470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94399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DAD6B47B-DB39-E89B-C01D-6987B5A5EE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76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29D7480F-DC77-945E-B9DE-DFC5683C2B7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70257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FBBB3A59-BC4B-2E79-0B50-044967E1C20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40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A43D6E68-B793-15C9-A921-132006154A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94399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71F0413-8CF3-E694-16F3-F416C159CCD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776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549DFE23-F55B-926B-49C6-11790A57835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70257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9EE171B9-FCC6-B750-F96D-2834AFA76E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0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F3093CCA-9B7B-49B2-4FC3-D6C84F505BF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94399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8E2AD90B-6AA6-FB64-2F81-C46E6E0AD7E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776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54E9D8D0-C722-9D2E-9AC9-DCE7EB311E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70257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B18786D-72E5-6D43-3469-CF3FAE2A9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Date Placeholder 6">
            <a:extLst>
              <a:ext uri="{FF2B5EF4-FFF2-40B4-BE49-F238E27FC236}">
                <a16:creationId xmlns:a16="http://schemas.microsoft.com/office/drawing/2014/main" id="{08D15DFB-EACE-B05A-9D32-A9449448A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FA4DF9-6417-E8BD-37FB-82148A382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189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Hardware Ann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369E82D-549A-DD78-155F-AE2B7E827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4000" y="151199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24" name="Title 19">
            <a:extLst>
              <a:ext uri="{FF2B5EF4-FFF2-40B4-BE49-F238E27FC236}">
                <a16:creationId xmlns:a16="http://schemas.microsoft.com/office/drawing/2014/main" id="{6F6BF179-3BD9-4075-4B70-3A5D747D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4400" cy="612000"/>
          </a:xfrm>
        </p:spPr>
        <p:txBody>
          <a:bodyPr anchor="t"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ALTERNATIVE ANNOTATION LAYOUT FOR SINGLE LARGE IMAGE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BA77E47F-F7B1-18D7-CADB-1B759DB74A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94398" y="1511999"/>
            <a:ext cx="2160002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468DA919-6A31-1F45-B135-AD9679F479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94399" y="352366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29B61B33-6EAC-DFCC-659D-D7F275DD0F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44000" y="352366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4CA46555-569E-909A-6A35-B1CB064AE9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000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7EED08CF-85B7-B56C-7AF1-914CC62470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94399" y="2015997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DAD6B47B-DB39-E89B-C01D-6987B5A5EE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94399" y="4027661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29D7480F-DC77-945E-B9DE-DFC5683C2B7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44000" y="4027661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FBBB3A59-BC4B-2E79-0B50-044967E1C20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4000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A43D6E68-B793-15C9-A921-132006154A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194399" y="25158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971F0413-8CF3-E694-16F3-F416C159CCD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94399" y="45275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549DFE23-F55B-926B-49C6-11790A57835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44000" y="45275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9EE171B9-FCC6-B750-F96D-2834AFA76E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000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F3093CCA-9B7B-49B2-4FC3-D6C84F505BF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94399" y="3019579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8E2AD90B-6AA6-FB64-2F81-C46E6E0AD7E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4399" y="50312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54E9D8D0-C722-9D2E-9AC9-DCE7EB311E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44000" y="5031243"/>
            <a:ext cx="2160001" cy="324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/>
              <a:t>Feature sentence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8E82DAC3-06E6-9972-0B29-51D1912B14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11793" y="1511999"/>
            <a:ext cx="5270091" cy="38432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8F800B37-E475-825A-1B53-EFEF1696D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168C9E32-A761-8138-91A2-9428D173F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43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fication Slide - guid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EDBD-7F3E-254E-914F-101DE620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633800" cy="548361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GB"/>
              <a:t>SPECIFICATIONS – Guide only, too restrictive to set template for all products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D47E7F7-AB85-B1C5-30E5-5EBAAC83DE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0001" y="1512000"/>
            <a:ext cx="3401999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8EEA087-5D77-3EE5-F385-F62AF155A2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5756" y="1512000"/>
            <a:ext cx="3402288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72BE2AC-06CA-47DD-213D-F9B3F8DFED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51512" y="1512000"/>
            <a:ext cx="3402288" cy="162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554176C-BF63-B447-5D1F-0ADA739A07C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720000" y="3375639"/>
            <a:ext cx="10633799" cy="432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able Placeholder 4">
            <a:extLst>
              <a:ext uri="{FF2B5EF4-FFF2-40B4-BE49-F238E27FC236}">
                <a16:creationId xmlns:a16="http://schemas.microsoft.com/office/drawing/2014/main" id="{46E13030-07FF-AB8E-33C7-D08BACC1CE35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719999" y="3967755"/>
            <a:ext cx="10633799" cy="194716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0944A78-FED5-2412-49BA-8541D5056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FCCF59C4-43D2-5D83-D282-AB5E2CE35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349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7B9C98-FDF6-162B-E81D-EE4BD6B65097}"/>
              </a:ext>
            </a:extLst>
          </p:cNvPr>
          <p:cNvSpPr/>
          <p:nvPr userDrawn="1"/>
        </p:nvSpPr>
        <p:spPr>
          <a:xfrm>
            <a:off x="0" y="4215580"/>
            <a:ext cx="12192000" cy="2642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A2FA6-1F43-FD6E-051E-3AB90A2E7B2E}"/>
              </a:ext>
            </a:extLst>
          </p:cNvPr>
          <p:cNvCxnSpPr/>
          <p:nvPr userDrawn="1"/>
        </p:nvCxnSpPr>
        <p:spPr>
          <a:xfrm>
            <a:off x="0" y="4215580"/>
            <a:ext cx="12192000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2B8C5AA-7999-87D8-3434-93EB33345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50359"/>
          <a:stretch/>
        </p:blipFill>
        <p:spPr>
          <a:xfrm>
            <a:off x="4632801" y="5150667"/>
            <a:ext cx="3040768" cy="684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ED96ED7-1A66-A222-8313-56FB942D98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2495" y="2434332"/>
            <a:ext cx="8727010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C9DD0A"/>
                </a:solidFill>
              </a:defRPr>
            </a:lvl1pPr>
          </a:lstStyle>
          <a:p>
            <a:r>
              <a:rPr lang="en-GB"/>
              <a:t>MARINE ELECTRONICS FOR SAILING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16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lf Width Text -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335361" y="15958"/>
            <a:ext cx="11525337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736" tIns="48867" rIns="97736" bIns="48867" numCol="1" anchor="ctr" anchorCtr="0" compatLnSpc="1">
            <a:prstTxWarp prst="textNoShape">
              <a:avLst/>
            </a:prstTxWarp>
          </a:bodyPr>
          <a:lstStyle>
            <a:lvl1pPr algn="l">
              <a:defRPr lang="en-US" sz="3200" b="1" i="0" dirty="0">
                <a:solidFill>
                  <a:schemeClr val="accent6"/>
                </a:solidFill>
                <a:cs typeface="Calibri Light" panose="020F0302020204030204" pitchFamily="34" charset="0"/>
              </a:defRPr>
            </a:lvl1pPr>
          </a:lstStyle>
          <a:p>
            <a:pPr lvl="0" algn="l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lide Number Placeholder 20"/>
          <p:cNvSpPr>
            <a:spLocks noGrp="1"/>
          </p:cNvSpPr>
          <p:nvPr>
            <p:ph type="sldNum" sz="quarter" idx="14"/>
          </p:nvPr>
        </p:nvSpPr>
        <p:spPr>
          <a:xfrm>
            <a:off x="418756" y="6262062"/>
            <a:ext cx="2844800" cy="365125"/>
          </a:xfrm>
          <a:prstGeom prst="rect">
            <a:avLst/>
          </a:prstGeom>
        </p:spPr>
        <p:txBody>
          <a:bodyPr lIns="102399" tIns="51200" rIns="102399" bIns="51200"/>
          <a:lstStyle>
            <a:lvl1pPr algn="l">
              <a:defRPr sz="1600" b="0" i="0">
                <a:solidFill>
                  <a:schemeClr val="accent6"/>
                </a:solidFill>
                <a:latin typeface="+mn-lt"/>
                <a:cs typeface="Uni Sans Light"/>
              </a:defRPr>
            </a:lvl1pPr>
          </a:lstStyle>
          <a:p>
            <a:fld id="{856F7C2D-8F1A-EE4B-A141-0EFDA9A85C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498" y="124921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3263556" y="4850000"/>
            <a:ext cx="2720978" cy="1410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6350357" y="4850000"/>
            <a:ext cx="2720130" cy="1410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28498" y="177922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28498" y="230923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28498" y="283924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632253" y="124921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3632253" y="177922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32253" y="230923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3632253" y="283924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636008" y="124921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636008" y="177922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636008" y="230923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636008" y="283924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9634846" y="124921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9634846" y="177922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634846" y="230923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634846" y="2839240"/>
            <a:ext cx="2301515" cy="402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651559" indent="0">
              <a:buNone/>
              <a:defRPr sz="1800">
                <a:solidFill>
                  <a:schemeClr val="accent6"/>
                </a:solidFill>
              </a:defRPr>
            </a:lvl2pPr>
            <a:lvl3pPr marL="1303115" indent="0">
              <a:buNone/>
              <a:defRPr sz="1800">
                <a:solidFill>
                  <a:schemeClr val="accent6"/>
                </a:solidFill>
              </a:defRPr>
            </a:lvl3pPr>
            <a:lvl4pPr marL="1954675" indent="0">
              <a:buNone/>
              <a:defRPr sz="1800">
                <a:solidFill>
                  <a:schemeClr val="accent6"/>
                </a:solidFill>
              </a:defRPr>
            </a:lvl4pPr>
            <a:lvl5pPr marL="2606233" indent="0">
              <a:buNone/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Feature sentence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3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A - option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442BD-ED3A-874C-9A3A-06612C6F2A59}"/>
              </a:ext>
            </a:extLst>
          </p:cNvPr>
          <p:cNvSpPr/>
          <p:nvPr userDrawn="1"/>
        </p:nvSpPr>
        <p:spPr>
          <a:xfrm>
            <a:off x="0" y="0"/>
            <a:ext cx="6120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B83EBD-4602-D444-981D-D2CDD951BB6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0" y="0"/>
            <a:ext cx="6073200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2570CF6-4E55-474B-BFAA-BE01A1923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867" y="2697525"/>
            <a:ext cx="4810333" cy="1861775"/>
          </a:xfrm>
        </p:spPr>
        <p:txBody>
          <a:bodyPr wrap="square" anchor="t" anchorCtr="0">
            <a:noAutofit/>
          </a:bodyPr>
          <a:lstStyle>
            <a:lvl1pPr algn="l">
              <a:defRPr sz="3733" b="0" i="0">
                <a:solidFill>
                  <a:schemeClr val="bg1"/>
                </a:solidFill>
                <a:latin typeface="+mj-lt"/>
                <a:cs typeface="Roboto Black"/>
              </a:defRPr>
            </a:lvl1pPr>
          </a:lstStyle>
          <a:p>
            <a:r>
              <a:rPr lang="en-AU"/>
              <a:t>CLICK TO ENTER 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DD676A-3540-CD49-86A2-EFD3C55A5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347" y="4639861"/>
            <a:ext cx="4804854" cy="745988"/>
          </a:xfrm>
        </p:spPr>
        <p:txBody>
          <a:bodyPr wrap="square">
            <a:noAutofit/>
          </a:bodyPr>
          <a:lstStyle>
            <a:lvl1pPr marL="0" indent="0">
              <a:buNone/>
              <a:defRPr sz="2000" i="0">
                <a:solidFill>
                  <a:srgbClr val="C9DD0A"/>
                </a:solidFill>
                <a:latin typeface="+mn-lt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AU"/>
              <a:t>CLICK TO ENTER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EE47B4-D9FA-C34E-8D7F-78AEAB4A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347" y="5459951"/>
            <a:ext cx="2859274" cy="29745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931164-5B5C-A446-A7C0-F4048F49645C}"/>
              </a:ext>
            </a:extLst>
          </p:cNvPr>
          <p:cNvCxnSpPr/>
          <p:nvPr userDrawn="1"/>
        </p:nvCxnSpPr>
        <p:spPr>
          <a:xfrm>
            <a:off x="6120000" y="0"/>
            <a:ext cx="0" cy="685800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C46D5-3B2D-981F-D73E-267AB032E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21" y="720000"/>
            <a:ext cx="2476155" cy="1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BCEB0-8460-6647-9385-AE6555EC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CD7E8-C95E-0940-8769-817AADD8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77367-8831-D341-818C-820C4E97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B55926-8AF9-AC46-938D-F3E281857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11" name="Picture 10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3F10ED5-EEED-BE48-A603-7AD97368058F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93386"/>
            <a:ext cx="989377" cy="2144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2469E-FB10-D24E-9CCC-AA08CA43418A}"/>
              </a:ext>
            </a:extLst>
          </p:cNvPr>
          <p:cNvCxnSpPr/>
          <p:nvPr userDrawn="1"/>
        </p:nvCxnSpPr>
        <p:spPr>
          <a:xfrm>
            <a:off x="0" y="6318000"/>
            <a:ext cx="12192000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17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85" r:id="rId2"/>
    <p:sldLayoutId id="2147483660" r:id="rId3"/>
    <p:sldLayoutId id="2147483684" r:id="rId4"/>
    <p:sldLayoutId id="2147483662" r:id="rId5"/>
    <p:sldLayoutId id="2147483659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66" r:id="rId14"/>
    <p:sldLayoutId id="2147483670" r:id="rId15"/>
    <p:sldLayoutId id="2147483667" r:id="rId16"/>
    <p:sldLayoutId id="2147483671" r:id="rId17"/>
    <p:sldLayoutId id="2147483649" r:id="rId18"/>
    <p:sldLayoutId id="2147483651" r:id="rId19"/>
    <p:sldLayoutId id="2147483672" r:id="rId20"/>
    <p:sldLayoutId id="2147483693" r:id="rId21"/>
    <p:sldLayoutId id="2147483674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656" r:id="rId30"/>
    <p:sldLayoutId id="2147483702" r:id="rId31"/>
    <p:sldLayoutId id="2147483657" r:id="rId32"/>
    <p:sldLayoutId id="2147483650" r:id="rId33"/>
    <p:sldLayoutId id="2147483708" r:id="rId34"/>
    <p:sldLayoutId id="2147483652" r:id="rId35"/>
    <p:sldLayoutId id="2147483706" r:id="rId36"/>
    <p:sldLayoutId id="2147483654" r:id="rId37"/>
    <p:sldLayoutId id="2147483703" r:id="rId38"/>
    <p:sldLayoutId id="2147483655" r:id="rId39"/>
    <p:sldLayoutId id="2147483704" r:id="rId40"/>
    <p:sldLayoutId id="2147483707" r:id="rId4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BCEB0-8460-6647-9385-AE6555EC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CD7E8-C95E-0940-8769-817AADD8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77367-8831-D341-818C-820C4E97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4295" y="6507034"/>
            <a:ext cx="381000" cy="20608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1050">
                <a:solidFill>
                  <a:srgbClr val="C9DD0A"/>
                </a:solidFill>
                <a:latin typeface="+mj-lt"/>
              </a:defRPr>
            </a:lvl1pPr>
          </a:lstStyle>
          <a:p>
            <a:fld id="{BC17474E-4FDC-014D-A758-278E3967C1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B55926-8AF9-AC46-938D-F3E281857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391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</a:lstStyle>
          <a:p>
            <a:fld id="{DC08A5F2-10BC-1346-ABEE-0F468E42CB79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11" name="Picture 10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3F10ED5-EEED-BE48-A603-7AD97368058F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93386"/>
            <a:ext cx="989377" cy="2144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2469E-FB10-D24E-9CCC-AA08CA43418A}"/>
              </a:ext>
            </a:extLst>
          </p:cNvPr>
          <p:cNvCxnSpPr/>
          <p:nvPr userDrawn="1"/>
        </p:nvCxnSpPr>
        <p:spPr>
          <a:xfrm>
            <a:off x="0" y="6318000"/>
            <a:ext cx="12192000" cy="0"/>
          </a:xfrm>
          <a:prstGeom prst="line">
            <a:avLst/>
          </a:prstGeom>
          <a:ln w="12700">
            <a:solidFill>
              <a:srgbClr val="C9D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dingsblog.com/sync-contact-synchronization/" TargetMode="External"/><Relationship Id="rId3" Type="http://schemas.openxmlformats.org/officeDocument/2006/relationships/hyperlink" Target="https://freepngimg.com/png/7214-iphone-in-hand-transparent-png-image" TargetMode="External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tiff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tiff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4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, screen, picture frame&#10;&#10;Description automatically generated">
            <a:extLst>
              <a:ext uri="{FF2B5EF4-FFF2-40B4-BE49-F238E27FC236}">
                <a16:creationId xmlns:a16="http://schemas.microsoft.com/office/drawing/2014/main" id="{B4901925-F6BF-ED3A-2E58-1B3AB89102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601" y="867266"/>
            <a:ext cx="6259399" cy="4336330"/>
          </a:xfrm>
          <a:effectLst>
            <a:reflection blurRad="12700" stA="30000" endPos="3500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B5814-3408-0D76-8EEF-E8ECEB3E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Zeus® 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851B6-FA7C-F538-4F98-9DDDDC399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97406"/>
            <a:ext cx="3932237" cy="2827769"/>
          </a:xfrm>
        </p:spPr>
        <p:txBody>
          <a:bodyPr/>
          <a:lstStyle/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/>
              <a:t>SAILING NAVIGATION REIMAGINED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/>
              <a:t>CRUISE &amp; RACE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/>
              <a:t>MONOHULL &amp; MULTIHULL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/>
              <a:t>TOTAL SYSTEM INTEGRATION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/>
              <a:t>7, 9 &amp; 12” DISPLAYS 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EE5F71-18AB-6F33-D341-BA07E84D036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Sailing chart plotter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02CF28-9E43-30BB-6FF8-370AC459B01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GB" dirty="0"/>
              <a:t>Navigation Systems </a:t>
            </a:r>
            <a:r>
              <a:rPr lang="en-GB" dirty="0">
                <a:solidFill>
                  <a:srgbClr val="C9DD0A"/>
                </a:solidFill>
              </a:rPr>
              <a:t>|</a:t>
            </a:r>
            <a:r>
              <a:rPr lang="en-GB" dirty="0"/>
              <a:t> Sailing Chart plotter </a:t>
            </a:r>
            <a:r>
              <a:rPr lang="en-GB" dirty="0">
                <a:solidFill>
                  <a:srgbClr val="C9DD0A"/>
                </a:solidFill>
              </a:rPr>
              <a:t>|</a:t>
            </a:r>
            <a:r>
              <a:rPr lang="en-GB" dirty="0"/>
              <a:t> Zeus® S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45BF5-F57F-2D76-1CD6-D8EABA9B0F5A}"/>
              </a:ext>
            </a:extLst>
          </p:cNvPr>
          <p:cNvSpPr/>
          <p:nvPr/>
        </p:nvSpPr>
        <p:spPr>
          <a:xfrm>
            <a:off x="4769963" y="6334812"/>
            <a:ext cx="7422037" cy="523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837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9" y="269298"/>
            <a:ext cx="10633800" cy="548361"/>
          </a:xfrm>
        </p:spPr>
        <p:txBody>
          <a:bodyPr/>
          <a:lstStyle/>
          <a:p>
            <a:r>
              <a:rPr lang="en-GB" dirty="0"/>
              <a:t>Zeus® S - Safety Alerts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9ABE517-489A-1B21-A7E0-F0228B0E95AA}"/>
              </a:ext>
            </a:extLst>
          </p:cNvPr>
          <p:cNvSpPr txBox="1">
            <a:spLocks/>
          </p:cNvSpPr>
          <p:nvPr/>
        </p:nvSpPr>
        <p:spPr>
          <a:xfrm>
            <a:off x="342608" y="913253"/>
            <a:ext cx="6229440" cy="4461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100" dirty="0"/>
              <a:t>The </a:t>
            </a:r>
            <a:r>
              <a:rPr lang="en-GB" sz="2100" dirty="0">
                <a:solidFill>
                  <a:srgbClr val="C9DD0A"/>
                </a:solidFill>
              </a:rPr>
              <a:t>NEW</a:t>
            </a:r>
            <a:r>
              <a:rPr lang="en-GB" sz="2100" dirty="0"/>
              <a:t> </a:t>
            </a:r>
            <a:r>
              <a:rPr lang="en-GB" sz="2100" b="1" dirty="0"/>
              <a:t>Safety Alerts </a:t>
            </a:r>
            <a:r>
              <a:rPr lang="en-GB" sz="2100" dirty="0"/>
              <a:t>feature included with Zeus S can constantly monitor your course for dangerous chart objects -  no matter what your speed, zoom level or view. Whether it’s a buoy, shallow water, rocks or land - Zeus S can warn you in advance. 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GB" sz="21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100" dirty="0"/>
              <a:t>C-MAP® Discover</a:t>
            </a:r>
            <a:r>
              <a:rPr lang="en-GB" sz="2100" baseline="30000" dirty="0"/>
              <a:t>TM</a:t>
            </a:r>
            <a:r>
              <a:rPr lang="en-GB" sz="2100" dirty="0"/>
              <a:t> X and Reveal</a:t>
            </a:r>
            <a:r>
              <a:rPr lang="en-GB" sz="2100" baseline="50000" dirty="0"/>
              <a:t>TM</a:t>
            </a:r>
            <a:r>
              <a:rPr lang="en-GB" sz="2100" dirty="0"/>
              <a:t> X charts provide detailed chart data - available at all times to Safety Alert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100" dirty="0"/>
              <a:t>Alerts provide the sailor with awareness of potentially dangerous charted objects above and below the waterline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100" dirty="0"/>
              <a:t>Automatically identify charted objects which are of a concern, warning or critical based upon their relative time and distance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100" dirty="0"/>
              <a:t>‘Harbor’ and ‘Offshore’ modes allow Zeus S to automatically change the time and range sensitivity based on use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100" dirty="0"/>
              <a:t>Ideal for use in unfamiliar waters or at night when visibility is reduced to identify dangerous objects.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DEAC66F-CB15-261A-E00B-D910DFA7E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862" y="1285120"/>
            <a:ext cx="4518546" cy="2838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F4954-623C-26BB-EBA4-FC8A158DEB41}"/>
              </a:ext>
            </a:extLst>
          </p:cNvPr>
          <p:cNvSpPr txBox="1"/>
          <p:nvPr/>
        </p:nvSpPr>
        <p:spPr>
          <a:xfrm>
            <a:off x="164910" y="5944747"/>
            <a:ext cx="6116472" cy="237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>
              <a:lnSpc>
                <a:spcPct val="110000"/>
              </a:lnSpc>
              <a:buClr>
                <a:srgbClr val="C9DD0A"/>
              </a:buClr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Alerts feature requires a compatible C-MAP® Discover X or Reveal X chart covering the area around the vessel.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D6F1E89-6551-4555-C2C0-F38C76C6E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275" y="4336418"/>
            <a:ext cx="1785958" cy="1038248"/>
          </a:xfrm>
          <a:prstGeom prst="parallelogram">
            <a:avLst>
              <a:gd name="adj" fmla="val 18866"/>
            </a:avLst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6EC86CC1-1777-3991-62DA-891B90D6CC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7689" y="4336417"/>
            <a:ext cx="1737815" cy="1038248"/>
          </a:xfrm>
          <a:prstGeom prst="parallelogram">
            <a:avLst>
              <a:gd name="adj" fmla="val 17551"/>
            </a:avLst>
          </a:prstGeom>
        </p:spPr>
      </p:pic>
    </p:spTree>
    <p:extLst>
      <p:ext uri="{BB962C8B-B14F-4D97-AF65-F5344CB8AC3E}">
        <p14:creationId xmlns:p14="http://schemas.microsoft.com/office/powerpoint/2010/main" val="333833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75" y="251752"/>
            <a:ext cx="10633800" cy="548361"/>
          </a:xfrm>
        </p:spPr>
        <p:txBody>
          <a:bodyPr/>
          <a:lstStyle/>
          <a:p>
            <a:r>
              <a:rPr lang="en-GB" dirty="0"/>
              <a:t>Zeus® S - Quick Race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586" y="638238"/>
            <a:ext cx="7304482" cy="169672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Quickly create a race route from sorted list of waypoints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Easily add port and starboard rounding indicators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Intuitively add, remove or reorder a race route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Use the Race overview tool to brief your race crew with expected wind angles and estimated sailing time for each race leg to aid decision making and sail selection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20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060616-4545-84CD-7168-20D7E56CFFB0}"/>
              </a:ext>
            </a:extLst>
          </p:cNvPr>
          <p:cNvGrpSpPr/>
          <p:nvPr/>
        </p:nvGrpSpPr>
        <p:grpSpPr>
          <a:xfrm>
            <a:off x="1698002" y="2634526"/>
            <a:ext cx="4475016" cy="2920111"/>
            <a:chOff x="2853784" y="2346260"/>
            <a:chExt cx="5508981" cy="3727670"/>
          </a:xfrm>
        </p:grpSpPr>
        <p:pic>
          <p:nvPicPr>
            <p:cNvPr id="11" name="Picture 10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3ED94375-D78C-A196-B93B-DF6353658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3784" y="2346260"/>
              <a:ext cx="5508981" cy="3727670"/>
            </a:xfrm>
            <a:prstGeom prst="rect">
              <a:avLst/>
            </a:prstGeom>
          </p:spPr>
        </p:pic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D66F993-E824-C04E-DC06-0D5CAE13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0880" y="2702560"/>
              <a:ext cx="4730496" cy="29565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9F425-6987-3C8F-7FC5-9FDC043A9169}"/>
              </a:ext>
            </a:extLst>
          </p:cNvPr>
          <p:cNvGrpSpPr/>
          <p:nvPr/>
        </p:nvGrpSpPr>
        <p:grpSpPr>
          <a:xfrm>
            <a:off x="5100843" y="3005265"/>
            <a:ext cx="4612944" cy="2912455"/>
            <a:chOff x="3036664" y="2352533"/>
            <a:chExt cx="5508981" cy="3727670"/>
          </a:xfrm>
        </p:grpSpPr>
        <p:pic>
          <p:nvPicPr>
            <p:cNvPr id="18" name="Picture 1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31331D73-4D41-2E40-6250-3DAE8F544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664" y="2352533"/>
              <a:ext cx="5508981" cy="3727670"/>
            </a:xfrm>
            <a:prstGeom prst="rect">
              <a:avLst/>
            </a:prstGeom>
          </p:spPr>
        </p:pic>
        <p:pic>
          <p:nvPicPr>
            <p:cNvPr id="21" name="Picture 2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62FD334-B237-FC6D-D1E9-B45C3458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8840" y="2727959"/>
              <a:ext cx="4725416" cy="29533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828B1-B78A-4C45-60EA-BE75E348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8304" y="2727959"/>
              <a:ext cx="1445194" cy="2953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7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13" y="233204"/>
            <a:ext cx="10633800" cy="548361"/>
          </a:xfrm>
        </p:spPr>
        <p:txBody>
          <a:bodyPr/>
          <a:lstStyle/>
          <a:p>
            <a:r>
              <a:rPr lang="en-GB" dirty="0"/>
              <a:t>Zeus® S - Start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FB2246-0201-09B3-E553-FB37528A7B86}"/>
              </a:ext>
            </a:extLst>
          </p:cNvPr>
          <p:cNvGrpSpPr/>
          <p:nvPr/>
        </p:nvGrpSpPr>
        <p:grpSpPr>
          <a:xfrm>
            <a:off x="7257387" y="1713132"/>
            <a:ext cx="4334416" cy="3009150"/>
            <a:chOff x="4210144" y="1318560"/>
            <a:chExt cx="5508981" cy="3727670"/>
          </a:xfrm>
        </p:grpSpPr>
        <p:pic>
          <p:nvPicPr>
            <p:cNvPr id="8" name="Picture 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31F34360-B32C-F267-6DCD-C10EF1318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0144" y="1318560"/>
              <a:ext cx="5508981" cy="3727670"/>
            </a:xfrm>
            <a:prstGeom prst="rect">
              <a:avLst/>
            </a:prstGeom>
          </p:spPr>
        </p:pic>
        <p:pic>
          <p:nvPicPr>
            <p:cNvPr id="12" name="Picture 11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9A1B58D2-E642-C311-9705-F43F54D3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7560" y="1681480"/>
              <a:ext cx="4714240" cy="2946400"/>
            </a:xfrm>
            <a:prstGeom prst="rect">
              <a:avLst/>
            </a:prstGeom>
          </p:spPr>
        </p:pic>
      </p:grp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D10F636-762C-1CFA-9B74-D71ECB701031}"/>
              </a:ext>
            </a:extLst>
          </p:cNvPr>
          <p:cNvSpPr txBox="1">
            <a:spLocks/>
          </p:cNvSpPr>
          <p:nvPr/>
        </p:nvSpPr>
        <p:spPr>
          <a:xfrm>
            <a:off x="334014" y="928048"/>
            <a:ext cx="6610761" cy="5240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DD0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9DD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powerful Zeus Start Line tool is now chart-based to allow navigational awareness during the start procedure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9DD0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sz="105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Start line view, including laylines, favoured end, tide set &amp; rate and True Wind Direction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Chart dynamically orientates and zooms to ensure boat and start line are in view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Calculations are based on the yacht’s Bow Position via an offset distance for the GPS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Zeus S Internal GPS (or optional external options) provide precise position 10 times per second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Simple setup - set the port and starboard start line end positions via a button press (“ping”), waypoint or cursor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Easily return to view the start line on the chart via an edge marker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Zeus S automatically captures your distance to line when the race timer reaches zero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The following start line data is calculated and displayed:</a:t>
            </a:r>
          </a:p>
          <a:p>
            <a:pPr marL="720000" lvl="1"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Distance behind line (boat lengths or meters)</a:t>
            </a:r>
          </a:p>
          <a:p>
            <a:pPr marL="720000" lvl="1"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Distance to line</a:t>
            </a:r>
          </a:p>
          <a:p>
            <a:pPr marL="720000" lvl="1"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Distance to port &amp; starboard ends</a:t>
            </a:r>
          </a:p>
          <a:p>
            <a:pPr marL="720000" lvl="1"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Start line bias to True Wind Direction</a:t>
            </a:r>
          </a:p>
          <a:p>
            <a:pPr marL="720000" lvl="1">
              <a:lnSpc>
                <a:spcPct val="100000"/>
              </a:lnSpc>
              <a:spcBef>
                <a:spcPts val="600"/>
              </a:spcBef>
            </a:pPr>
            <a:r>
              <a:rPr lang="en-GB" sz="1350" dirty="0"/>
              <a:t>Bias advantage</a:t>
            </a:r>
          </a:p>
        </p:txBody>
      </p:sp>
    </p:spTree>
    <p:extLst>
      <p:ext uri="{BB962C8B-B14F-4D97-AF65-F5344CB8AC3E}">
        <p14:creationId xmlns:p14="http://schemas.microsoft.com/office/powerpoint/2010/main" val="163133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233190"/>
            <a:ext cx="10633800" cy="548361"/>
          </a:xfrm>
        </p:spPr>
        <p:txBody>
          <a:bodyPr/>
          <a:lstStyle/>
          <a:p>
            <a:r>
              <a:rPr lang="en-GB" dirty="0"/>
              <a:t>Zeus® S - Race timer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87" y="960120"/>
            <a:ext cx="53465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Race Timer provides a flexible and integrated tool for starting and monitoring race duration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Quickly adjust the race timer start value</a:t>
            </a:r>
          </a:p>
          <a:p>
            <a:r>
              <a:rPr lang="en-GB" sz="1600" dirty="0">
                <a:solidFill>
                  <a:srgbClr val="C9DD0A"/>
                </a:solidFill>
              </a:rPr>
              <a:t>NEW</a:t>
            </a:r>
            <a:r>
              <a:rPr lang="en-GB" sz="1600" dirty="0"/>
              <a:t> Set the race timer to countdown to a GPS based start time. e.g. 1900h</a:t>
            </a:r>
          </a:p>
          <a:p>
            <a:r>
              <a:rPr lang="en-GB" sz="1600" dirty="0"/>
              <a:t>Race timer control is available from networked devices</a:t>
            </a:r>
          </a:p>
          <a:p>
            <a:r>
              <a:rPr lang="en-GB" sz="1600" dirty="0"/>
              <a:t>Start, Stop, Sync [to nearest minute] and Reset functions</a:t>
            </a:r>
          </a:p>
          <a:p>
            <a:r>
              <a:rPr lang="en-GB" sz="1600" dirty="0"/>
              <a:t>Automatically starts a stopwatch when the race timer reaches zero to track race duration. 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227AAC-9459-07E3-D46F-542D9BF7C948}"/>
              </a:ext>
            </a:extLst>
          </p:cNvPr>
          <p:cNvGrpSpPr/>
          <p:nvPr/>
        </p:nvGrpSpPr>
        <p:grpSpPr>
          <a:xfrm>
            <a:off x="6096000" y="960120"/>
            <a:ext cx="5180400" cy="3521886"/>
            <a:chOff x="6902545" y="898816"/>
            <a:chExt cx="4334416" cy="3009150"/>
          </a:xfrm>
        </p:grpSpPr>
        <p:pic>
          <p:nvPicPr>
            <p:cNvPr id="8" name="Picture 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32B2655D-32AA-CA87-0330-1129D7F19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2545" y="898816"/>
              <a:ext cx="4334416" cy="3009150"/>
            </a:xfrm>
            <a:prstGeom prst="rect">
              <a:avLst/>
            </a:prstGeom>
          </p:spPr>
        </p:pic>
        <p:pic>
          <p:nvPicPr>
            <p:cNvPr id="11" name="Picture 10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031EFBFC-7843-3B35-5D68-847F18FA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328" y="1203959"/>
              <a:ext cx="3771394" cy="2357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24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48" y="212885"/>
            <a:ext cx="10633800" cy="548361"/>
          </a:xfrm>
        </p:spPr>
        <p:txBody>
          <a:bodyPr/>
          <a:lstStyle/>
          <a:p>
            <a:r>
              <a:rPr lang="en-GB" dirty="0"/>
              <a:t>Zeus® S - Chart Orientation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60" y="1024320"/>
            <a:ext cx="60107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Easily rotate the chart to aid understanding and make better decisions for your route or race course</a:t>
            </a:r>
          </a:p>
          <a:p>
            <a:pPr marL="0" indent="0">
              <a:buNone/>
            </a:pPr>
            <a:r>
              <a:rPr lang="en-GB" sz="1600" dirty="0"/>
              <a:t>Single touch rotates between:</a:t>
            </a:r>
          </a:p>
          <a:p>
            <a:pPr marL="0" indent="0">
              <a:buNone/>
            </a:pPr>
            <a:endParaRPr lang="en-GB" sz="1600" dirty="0"/>
          </a:p>
          <a:p>
            <a:pPr lvl="1"/>
            <a:r>
              <a:rPr lang="en-GB" sz="1600" dirty="0"/>
              <a:t>North up</a:t>
            </a:r>
          </a:p>
          <a:p>
            <a:pPr lvl="1"/>
            <a:r>
              <a:rPr lang="en-GB" sz="1600" dirty="0"/>
              <a:t>Heading up</a:t>
            </a:r>
          </a:p>
          <a:p>
            <a:pPr lvl="1"/>
            <a:r>
              <a:rPr lang="en-GB" sz="1600" dirty="0"/>
              <a:t>Course up (Course over Ground)</a:t>
            </a:r>
          </a:p>
          <a:p>
            <a:pPr lvl="1"/>
            <a:r>
              <a:rPr lang="en-GB" sz="1600" dirty="0">
                <a:solidFill>
                  <a:srgbClr val="C9DD0A"/>
                </a:solidFill>
              </a:rPr>
              <a:t>NEW</a:t>
            </a:r>
            <a:r>
              <a:rPr lang="en-GB" sz="1600" dirty="0"/>
              <a:t> Target up (Waypoint)</a:t>
            </a:r>
            <a:endParaRPr lang="en-GB" sz="1600" dirty="0">
              <a:solidFill>
                <a:srgbClr val="FF0000"/>
              </a:solidFill>
            </a:endParaRPr>
          </a:p>
          <a:p>
            <a:pPr lvl="1"/>
            <a:r>
              <a:rPr lang="en-GB" sz="1600" dirty="0">
                <a:solidFill>
                  <a:srgbClr val="C9DD0A"/>
                </a:solidFill>
              </a:rPr>
              <a:t>NEW</a:t>
            </a:r>
            <a:r>
              <a:rPr lang="en-GB" sz="1600" dirty="0"/>
              <a:t> Wind up (True Wind Direction)</a:t>
            </a:r>
            <a:endParaRPr lang="en-GB" sz="1600" dirty="0">
              <a:solidFill>
                <a:srgbClr val="FF0000"/>
              </a:solidFill>
            </a:endParaRPr>
          </a:p>
          <a:p>
            <a:pPr lvl="1"/>
            <a:r>
              <a:rPr lang="en-GB" sz="1600" dirty="0">
                <a:solidFill>
                  <a:srgbClr val="C9DD0A"/>
                </a:solidFill>
              </a:rPr>
              <a:t>NEW</a:t>
            </a:r>
            <a:r>
              <a:rPr lang="en-GB" sz="1600" dirty="0"/>
              <a:t> Start line up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F594F6F-B674-636C-0B1A-F30BFF44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802" y="3764091"/>
            <a:ext cx="1714588" cy="1651085"/>
          </a:xfrm>
          <a:prstGeom prst="rect">
            <a:avLst/>
          </a:prstGeom>
        </p:spPr>
      </p:pic>
      <p:pic>
        <p:nvPicPr>
          <p:cNvPr id="9" name="Picture 8" descr="A picture containing text, clock, dark&#10;&#10;Description automatically generated">
            <a:extLst>
              <a:ext uri="{FF2B5EF4-FFF2-40B4-BE49-F238E27FC236}">
                <a16:creationId xmlns:a16="http://schemas.microsoft.com/office/drawing/2014/main" id="{63B257EA-810A-C17B-F2D6-773A52C3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58" y="3764092"/>
            <a:ext cx="1714588" cy="1651085"/>
          </a:xfrm>
          <a:prstGeom prst="rect">
            <a:avLst/>
          </a:prstGeom>
        </p:spPr>
      </p:pic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A997D27-71EC-AA6E-75E6-DD0A47ABF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546" y="3764091"/>
            <a:ext cx="1714588" cy="16510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F4D4D-013B-C680-D73D-85C1DABBFBB9}"/>
              </a:ext>
            </a:extLst>
          </p:cNvPr>
          <p:cNvGrpSpPr/>
          <p:nvPr/>
        </p:nvGrpSpPr>
        <p:grpSpPr>
          <a:xfrm>
            <a:off x="5286571" y="597591"/>
            <a:ext cx="6583781" cy="4486915"/>
            <a:chOff x="5286571" y="597591"/>
            <a:chExt cx="6583781" cy="4486915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43FCEA9-979E-D08F-1A69-587476464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571" y="597591"/>
              <a:ext cx="6583781" cy="4486915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2F164F7-7910-C2A1-90B8-A287695AF4A5}"/>
                </a:ext>
              </a:extLst>
            </p:cNvPr>
            <p:cNvSpPr/>
            <p:nvPr/>
          </p:nvSpPr>
          <p:spPr>
            <a:xfrm>
              <a:off x="6627715" y="1639634"/>
              <a:ext cx="377586" cy="255153"/>
            </a:xfrm>
            <a:prstGeom prst="rightArrow">
              <a:avLst/>
            </a:prstGeom>
            <a:solidFill>
              <a:srgbClr val="C9DD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32134E8-5180-8738-F103-CC676DC7F934}"/>
                </a:ext>
              </a:extLst>
            </p:cNvPr>
            <p:cNvSpPr/>
            <p:nvPr/>
          </p:nvSpPr>
          <p:spPr>
            <a:xfrm>
              <a:off x="6999446" y="1639634"/>
              <a:ext cx="377586" cy="255153"/>
            </a:xfrm>
            <a:prstGeom prst="roundRect">
              <a:avLst>
                <a:gd name="adj" fmla="val 10898"/>
              </a:avLst>
            </a:prstGeom>
            <a:noFill/>
            <a:ln w="19050">
              <a:solidFill>
                <a:srgbClr val="C9DD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0888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54" y="183801"/>
            <a:ext cx="10633800" cy="548361"/>
          </a:xfrm>
        </p:spPr>
        <p:txBody>
          <a:bodyPr/>
          <a:lstStyle/>
          <a:p>
            <a:r>
              <a:rPr lang="en-GB" dirty="0"/>
              <a:t>Zeus® S - Laylines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65" y="929610"/>
            <a:ext cx="5641076" cy="453537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dirty="0"/>
              <a:t>B&amp;G pioneered laylines in chart plotters with the original Zeus®. Zeus S laylines provide a powerful decision aiding tool.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GB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Overlay your target sailing angles, upwind or downwind, to your destination on the chart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C9DD0A"/>
                </a:solidFill>
              </a:rPr>
              <a:t>NEW</a:t>
            </a:r>
            <a:r>
              <a:rPr lang="en-GB" dirty="0"/>
              <a:t> Enable wind history to show a wind shift heat map, which intensifies the colours over time to show the history of true wind direction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C9DD0A"/>
                </a:solidFill>
              </a:rPr>
              <a:t>NEW</a:t>
            </a:r>
            <a:r>
              <a:rPr lang="en-GB" dirty="0"/>
              <a:t> Mini-Inspect (short press) a layline to gain detailed target sailing angles, speed, SailingTime and distances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C9DD0A"/>
                </a:solidFill>
              </a:rPr>
              <a:t>NEW</a:t>
            </a:r>
            <a:r>
              <a:rPr lang="en-GB" dirty="0"/>
              <a:t> Full-Inspect provides detailed sailing information on current and opposite tacks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Apply tidal correction to layline calculations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Display laylines using actual data or input targets.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7" name="Picture 6" descr="A picture containing text, screen, screenshot, display&#10;&#10;Description automatically generated">
            <a:extLst>
              <a:ext uri="{FF2B5EF4-FFF2-40B4-BE49-F238E27FC236}">
                <a16:creationId xmlns:a16="http://schemas.microsoft.com/office/drawing/2014/main" id="{816C032F-9B88-7F18-6695-309450337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41" y="-13647"/>
            <a:ext cx="7383438" cy="6322108"/>
          </a:xfrm>
          <a:prstGeom prst="parallelogram">
            <a:avLst>
              <a:gd name="adj" fmla="val 19243"/>
            </a:avLst>
          </a:prstGeom>
        </p:spPr>
      </p:pic>
    </p:spTree>
    <p:extLst>
      <p:ext uri="{BB962C8B-B14F-4D97-AF65-F5344CB8AC3E}">
        <p14:creationId xmlns:p14="http://schemas.microsoft.com/office/powerpoint/2010/main" val="249948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47" y="194537"/>
            <a:ext cx="10633800" cy="548361"/>
          </a:xfrm>
        </p:spPr>
        <p:txBody>
          <a:bodyPr/>
          <a:lstStyle/>
          <a:p>
            <a:r>
              <a:rPr lang="en-GB" dirty="0"/>
              <a:t>Zeus® S - Time to cursor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47" y="1077434"/>
            <a:ext cx="5180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C9DD0A"/>
                </a:solidFill>
              </a:rPr>
              <a:t>NEW</a:t>
            </a:r>
            <a:r>
              <a:rPr lang="en-GB" sz="1800" dirty="0"/>
              <a:t> Have you ever wanted to know how long it will take to sail to a location on the chart or you need to tell your race crew how long to go 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Simply place the cursor anywhere on the chart to show an estimated sailing time and distance information to the cursor position.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Ideal, when you’re navigating to a waypoint and you need to know sailing time to a secondary position.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D7925D-866B-0CC9-2BEC-5F2F7F22C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26" y="711874"/>
            <a:ext cx="8732940" cy="59515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DE9742-9623-BB57-C030-E3299D8FEBC7}"/>
              </a:ext>
            </a:extLst>
          </p:cNvPr>
          <p:cNvSpPr/>
          <p:nvPr/>
        </p:nvSpPr>
        <p:spPr>
          <a:xfrm>
            <a:off x="9720233" y="2034080"/>
            <a:ext cx="1270495" cy="1700975"/>
          </a:xfrm>
          <a:prstGeom prst="roundRect">
            <a:avLst>
              <a:gd name="adj" fmla="val 10898"/>
            </a:avLst>
          </a:prstGeom>
          <a:noFill/>
          <a:ln w="19050">
            <a:solidFill>
              <a:srgbClr val="C9D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9A5DC2B-A054-6EE9-3828-CA4AC894E582}"/>
              </a:ext>
            </a:extLst>
          </p:cNvPr>
          <p:cNvSpPr/>
          <p:nvPr/>
        </p:nvSpPr>
        <p:spPr>
          <a:xfrm rot="10800000">
            <a:off x="10990728" y="2715399"/>
            <a:ext cx="377586" cy="255153"/>
          </a:xfrm>
          <a:prstGeom prst="rightArrow">
            <a:avLst/>
          </a:prstGeom>
          <a:solidFill>
            <a:srgbClr val="C9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10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74" y="245026"/>
            <a:ext cx="10633800" cy="548361"/>
          </a:xfrm>
        </p:spPr>
        <p:txBody>
          <a:bodyPr/>
          <a:lstStyle/>
          <a:p>
            <a:r>
              <a:rPr lang="en-GB" dirty="0"/>
              <a:t>Zeus® S - Tide Gauge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60" y="1030925"/>
            <a:ext cx="5244614" cy="42432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1800" dirty="0"/>
              <a:t>Need to know the state of tide quickly? Zeus S provides at-a-glance tidal data</a:t>
            </a:r>
          </a:p>
          <a:p>
            <a:r>
              <a:rPr lang="en-GB" sz="1800" dirty="0"/>
              <a:t>Graphically see a tidal histogram including current time indication in the instrument data bar</a:t>
            </a:r>
          </a:p>
          <a:p>
            <a:r>
              <a:rPr lang="en-GB" sz="1800" dirty="0"/>
              <a:t>Choose between automatic selection of the closest tidal station, or select a specific station</a:t>
            </a:r>
          </a:p>
          <a:p>
            <a:r>
              <a:rPr lang="en-GB" sz="1800" dirty="0"/>
              <a:t>More detailed tidal data is available via the chart icons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09AD95-F719-7ECD-AA84-3E0D61656D77}"/>
              </a:ext>
            </a:extLst>
          </p:cNvPr>
          <p:cNvGrpSpPr/>
          <p:nvPr/>
        </p:nvGrpSpPr>
        <p:grpSpPr>
          <a:xfrm>
            <a:off x="7309756" y="1465565"/>
            <a:ext cx="4328049" cy="2942417"/>
            <a:chOff x="6096000" y="960120"/>
            <a:chExt cx="5180400" cy="3521886"/>
          </a:xfrm>
        </p:grpSpPr>
        <p:pic>
          <p:nvPicPr>
            <p:cNvPr id="7" name="Picture 6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101CBD2-D24B-FCD2-2397-18832EEE6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960120"/>
              <a:ext cx="5180400" cy="3521886"/>
            </a:xfrm>
            <a:prstGeom prst="rect">
              <a:avLst/>
            </a:prstGeom>
          </p:spPr>
        </p:pic>
        <p:pic>
          <p:nvPicPr>
            <p:cNvPr id="10" name="Picture 9" descr="Chart, radar chart&#10;&#10;Description automatically generated">
              <a:extLst>
                <a:ext uri="{FF2B5EF4-FFF2-40B4-BE49-F238E27FC236}">
                  <a16:creationId xmlns:a16="http://schemas.microsoft.com/office/drawing/2014/main" id="{BEC8B716-3E2A-2143-FEE6-6572ACB5B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280" y="1305559"/>
              <a:ext cx="4434840" cy="277177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AC2161-E5FF-1D79-0E75-384B79BB5F18}"/>
              </a:ext>
            </a:extLst>
          </p:cNvPr>
          <p:cNvSpPr/>
          <p:nvPr/>
        </p:nvSpPr>
        <p:spPr>
          <a:xfrm>
            <a:off x="10429100" y="3675730"/>
            <a:ext cx="725140" cy="449956"/>
          </a:xfrm>
          <a:prstGeom prst="roundRect">
            <a:avLst>
              <a:gd name="adj" fmla="val 5777"/>
            </a:avLst>
          </a:prstGeom>
          <a:noFill/>
          <a:ln w="28575">
            <a:solidFill>
              <a:srgbClr val="C9D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8E2A917-97CC-F7C2-B54F-4A6CDE53A770}"/>
              </a:ext>
            </a:extLst>
          </p:cNvPr>
          <p:cNvSpPr/>
          <p:nvPr/>
        </p:nvSpPr>
        <p:spPr>
          <a:xfrm rot="10800000">
            <a:off x="11159226" y="3773131"/>
            <a:ext cx="377586" cy="255153"/>
          </a:xfrm>
          <a:prstGeom prst="rightArrow">
            <a:avLst/>
          </a:prstGeom>
          <a:solidFill>
            <a:srgbClr val="C9DD0A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77950-76BE-D557-71DF-76AC290BB563}"/>
              </a:ext>
            </a:extLst>
          </p:cNvPr>
          <p:cNvGrpSpPr/>
          <p:nvPr/>
        </p:nvGrpSpPr>
        <p:grpSpPr>
          <a:xfrm>
            <a:off x="5786896" y="2166257"/>
            <a:ext cx="4328050" cy="2942417"/>
            <a:chOff x="2840603" y="1924158"/>
            <a:chExt cx="5180400" cy="3521886"/>
          </a:xfrm>
        </p:grpSpPr>
        <p:pic>
          <p:nvPicPr>
            <p:cNvPr id="9" name="Picture 8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3DA88E8-865D-93D1-7056-5DD4357DE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0603" y="1924158"/>
              <a:ext cx="5180400" cy="3521886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C2F4692-5697-370A-5B13-3655D4839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625" y="2270413"/>
              <a:ext cx="4398329" cy="2771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350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9C38078-1821-E543-24D6-1B5C50CB861F}"/>
              </a:ext>
            </a:extLst>
          </p:cNvPr>
          <p:cNvSpPr/>
          <p:nvPr/>
        </p:nvSpPr>
        <p:spPr>
          <a:xfrm rot="20873684">
            <a:off x="1225085" y="897243"/>
            <a:ext cx="10134530" cy="4706961"/>
          </a:xfrm>
          <a:prstGeom prst="ellipse">
            <a:avLst/>
          </a:prstGeom>
          <a:noFill/>
          <a:ln w="38100">
            <a:solidFill>
              <a:srgbClr val="C9D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30F2F-13A6-FD36-489B-7247C26D9EBA}"/>
              </a:ext>
            </a:extLst>
          </p:cNvPr>
          <p:cNvSpPr/>
          <p:nvPr/>
        </p:nvSpPr>
        <p:spPr>
          <a:xfrm rot="20809266">
            <a:off x="1272299" y="991216"/>
            <a:ext cx="7724865" cy="162896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rgbClr val="000000"/>
              </a:gs>
              <a:gs pos="3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D3740A-D5A6-F8BF-2873-5E2BFD6B5D1C}"/>
              </a:ext>
            </a:extLst>
          </p:cNvPr>
          <p:cNvGrpSpPr/>
          <p:nvPr/>
        </p:nvGrpSpPr>
        <p:grpSpPr>
          <a:xfrm>
            <a:off x="4285060" y="2179533"/>
            <a:ext cx="3463773" cy="2216226"/>
            <a:chOff x="1018211" y="1742620"/>
            <a:chExt cx="2975204" cy="2029756"/>
          </a:xfrm>
          <a:effectLst>
            <a:glow rad="292100">
              <a:srgbClr val="C9DD0A">
                <a:alpha val="26000"/>
              </a:srgbClr>
            </a:glow>
          </a:effectLst>
        </p:grpSpPr>
        <p:pic>
          <p:nvPicPr>
            <p:cNvPr id="59" name="Picture 58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E3762CFF-43AD-2F1F-CBA9-A9AAB4F24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211" y="1742620"/>
              <a:ext cx="2975204" cy="2029756"/>
            </a:xfrm>
            <a:prstGeom prst="rect">
              <a:avLst/>
            </a:prstGeom>
          </p:spPr>
        </p:pic>
        <p:pic>
          <p:nvPicPr>
            <p:cNvPr id="53" name="Picture 52" descr="Graphical user interface, chart, application&#10;&#10;Description automatically generated">
              <a:extLst>
                <a:ext uri="{FF2B5EF4-FFF2-40B4-BE49-F238E27FC236}">
                  <a16:creationId xmlns:a16="http://schemas.microsoft.com/office/drawing/2014/main" id="{81637ECB-2925-22A4-9E65-F4EA06729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58" y="1946996"/>
              <a:ext cx="2551616" cy="1594760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69" y="213910"/>
            <a:ext cx="10633800" cy="548361"/>
          </a:xfrm>
        </p:spPr>
        <p:txBody>
          <a:bodyPr/>
          <a:lstStyle/>
          <a:p>
            <a:r>
              <a:rPr lang="en-GB" dirty="0"/>
              <a:t>Zeus® S - Instruments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03" y="807264"/>
            <a:ext cx="65137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Clear and easy to read instrument dashboards</a:t>
            </a:r>
          </a:p>
          <a:p>
            <a:r>
              <a:rPr lang="en-GB" dirty="0"/>
              <a:t>Quickly swipe between dashboards</a:t>
            </a:r>
          </a:p>
          <a:p>
            <a:r>
              <a:rPr lang="en-GB" dirty="0"/>
              <a:t>Create your own design using the dashboard editor. 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ECE8F6-D8AF-4456-9D88-9DE98C8FFFF8}"/>
              </a:ext>
            </a:extLst>
          </p:cNvPr>
          <p:cNvGrpSpPr>
            <a:grpSpLocks noChangeAspect="1"/>
          </p:cNvGrpSpPr>
          <p:nvPr/>
        </p:nvGrpSpPr>
        <p:grpSpPr>
          <a:xfrm>
            <a:off x="946894" y="2371642"/>
            <a:ext cx="2110740" cy="1440000"/>
            <a:chOff x="2954577" y="3687669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18" name="Picture 1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842F36E8-0F4B-AB2B-C3B9-CF224B84A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4577" y="3687669"/>
              <a:ext cx="2975204" cy="2029756"/>
            </a:xfrm>
            <a:prstGeom prst="rect">
              <a:avLst/>
            </a:prstGeom>
          </p:spPr>
        </p:pic>
        <p:pic>
          <p:nvPicPr>
            <p:cNvPr id="22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2E0364FD-B0A4-C983-ECD0-50B7857F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9919" y="3887817"/>
              <a:ext cx="2560907" cy="160056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9FD9A-B162-3223-7BF0-3330861F45D0}"/>
              </a:ext>
            </a:extLst>
          </p:cNvPr>
          <p:cNvGrpSpPr>
            <a:grpSpLocks noChangeAspect="1"/>
          </p:cNvGrpSpPr>
          <p:nvPr/>
        </p:nvGrpSpPr>
        <p:grpSpPr>
          <a:xfrm>
            <a:off x="666144" y="4213196"/>
            <a:ext cx="2111140" cy="1440000"/>
            <a:chOff x="2550226" y="2240836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56" name="Picture 55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0EC5A58E-6CF4-ACB1-4024-4131857F9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0226" y="2240836"/>
              <a:ext cx="2975204" cy="2029756"/>
            </a:xfrm>
            <a:prstGeom prst="rect">
              <a:avLst/>
            </a:prstGeom>
          </p:spPr>
        </p:pic>
        <p:pic>
          <p:nvPicPr>
            <p:cNvPr id="55" name="Picture 5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E810504-B024-0622-268E-0A9C2CE21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9238" y="2445800"/>
              <a:ext cx="2540686" cy="15879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EE7E9D-7E7C-0C9E-073E-13629C614C6D}"/>
              </a:ext>
            </a:extLst>
          </p:cNvPr>
          <p:cNvGrpSpPr>
            <a:grpSpLocks noChangeAspect="1"/>
          </p:cNvGrpSpPr>
          <p:nvPr/>
        </p:nvGrpSpPr>
        <p:grpSpPr>
          <a:xfrm>
            <a:off x="8138861" y="213910"/>
            <a:ext cx="2110740" cy="1440000"/>
            <a:chOff x="4167021" y="3827735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17" name="Picture 16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35175D8-6C23-BE35-95B0-EE394ACDC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7021" y="3827735"/>
              <a:ext cx="2975204" cy="2029756"/>
            </a:xfrm>
            <a:prstGeom prst="rect">
              <a:avLst/>
            </a:prstGeom>
          </p:spPr>
        </p:pic>
        <p:pic>
          <p:nvPicPr>
            <p:cNvPr id="25" name="Picture 24" descr="Logo, icon, company name&#10;&#10;Description automatically generated">
              <a:extLst>
                <a:ext uri="{FF2B5EF4-FFF2-40B4-BE49-F238E27FC236}">
                  <a16:creationId xmlns:a16="http://schemas.microsoft.com/office/drawing/2014/main" id="{648AE3C6-2FDB-041B-5C15-9FCE357C4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5976" y="4028868"/>
              <a:ext cx="2542824" cy="158926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A6A177-8400-480F-4C75-2DFDB4BD0B8F}"/>
              </a:ext>
            </a:extLst>
          </p:cNvPr>
          <p:cNvGrpSpPr>
            <a:grpSpLocks noChangeAspect="1"/>
          </p:cNvGrpSpPr>
          <p:nvPr/>
        </p:nvGrpSpPr>
        <p:grpSpPr>
          <a:xfrm>
            <a:off x="9969499" y="1897851"/>
            <a:ext cx="2110740" cy="1440000"/>
            <a:chOff x="5094803" y="4041062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34" name="Picture 33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CFACF24-573C-A61F-71CD-AF7F4F61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4803" y="4041062"/>
              <a:ext cx="2975204" cy="2029756"/>
            </a:xfrm>
            <a:prstGeom prst="rect">
              <a:avLst/>
            </a:prstGeom>
          </p:spPr>
        </p:pic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6A48505-D0B3-6A58-65B7-EAF5ED9A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9392" y="4248850"/>
              <a:ext cx="2583179" cy="161448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5B8815-D3D2-3806-D653-FFDB0E8C60CE}"/>
              </a:ext>
            </a:extLst>
          </p:cNvPr>
          <p:cNvGrpSpPr>
            <a:grpSpLocks noChangeAspect="1"/>
          </p:cNvGrpSpPr>
          <p:nvPr/>
        </p:nvGrpSpPr>
        <p:grpSpPr>
          <a:xfrm>
            <a:off x="9175892" y="3656468"/>
            <a:ext cx="2110740" cy="1440000"/>
            <a:chOff x="8411656" y="2800501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31" name="Picture 30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DD37CF03-3C10-EC06-7307-B24D96B37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1656" y="2800501"/>
              <a:ext cx="2975204" cy="2029756"/>
            </a:xfrm>
            <a:prstGeom prst="rect">
              <a:avLst/>
            </a:prstGeom>
          </p:spPr>
        </p:pic>
        <p:pic>
          <p:nvPicPr>
            <p:cNvPr id="30" name="Picture 29" descr="Calendar&#10;&#10;Description automatically generated">
              <a:extLst>
                <a:ext uri="{FF2B5EF4-FFF2-40B4-BE49-F238E27FC236}">
                  <a16:creationId xmlns:a16="http://schemas.microsoft.com/office/drawing/2014/main" id="{3C0C5AAB-4098-16D0-7D84-10973D991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4160" y="2995892"/>
              <a:ext cx="2566760" cy="160422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BFE3D8-52BC-F22D-A51A-3730862254A3}"/>
              </a:ext>
            </a:extLst>
          </p:cNvPr>
          <p:cNvGrpSpPr>
            <a:grpSpLocks noChangeAspect="1"/>
          </p:cNvGrpSpPr>
          <p:nvPr/>
        </p:nvGrpSpPr>
        <p:grpSpPr>
          <a:xfrm>
            <a:off x="3442136" y="4875003"/>
            <a:ext cx="2110740" cy="1440000"/>
            <a:chOff x="7844576" y="540605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38" name="Picture 3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AA45A3A-0143-F349-B4E9-D747EF0A3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4576" y="540605"/>
              <a:ext cx="2975204" cy="2029756"/>
            </a:xfrm>
            <a:prstGeom prst="rect">
              <a:avLst/>
            </a:prstGeom>
          </p:spPr>
        </p:pic>
        <p:pic>
          <p:nvPicPr>
            <p:cNvPr id="40" name="Picture 39" descr="Calendar&#10;&#10;Description automatically generated">
              <a:extLst>
                <a:ext uri="{FF2B5EF4-FFF2-40B4-BE49-F238E27FC236}">
                  <a16:creationId xmlns:a16="http://schemas.microsoft.com/office/drawing/2014/main" id="{D1E45438-F591-FA7C-BA37-6E8310530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0948" y="728042"/>
              <a:ext cx="2598286" cy="162392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F7036F3-B47D-DD61-D35C-E81EDFBC4BAC}"/>
              </a:ext>
            </a:extLst>
          </p:cNvPr>
          <p:cNvGrpSpPr>
            <a:grpSpLocks noChangeAspect="1"/>
          </p:cNvGrpSpPr>
          <p:nvPr/>
        </p:nvGrpSpPr>
        <p:grpSpPr>
          <a:xfrm>
            <a:off x="6521221" y="4597136"/>
            <a:ext cx="2128121" cy="1440000"/>
            <a:chOff x="596693" y="1163682"/>
            <a:chExt cx="2975204" cy="2029756"/>
          </a:xfrm>
          <a:effectLst>
            <a:outerShdw blurRad="381000" dist="152400" dir="4200000" rotWithShape="0">
              <a:srgbClr val="C9DD0A">
                <a:alpha val="30000"/>
              </a:srgbClr>
            </a:outerShdw>
          </a:effectLst>
        </p:grpSpPr>
        <p:pic>
          <p:nvPicPr>
            <p:cNvPr id="8" name="Picture 7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8173CFC7-32F5-6BCD-71DA-708451FF6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693" y="1163682"/>
              <a:ext cx="2975204" cy="2029756"/>
            </a:xfrm>
            <a:prstGeom prst="rect">
              <a:avLst/>
            </a:prstGeom>
          </p:spPr>
        </p:pic>
        <p:pic>
          <p:nvPicPr>
            <p:cNvPr id="50" name="Picture 4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53E180F-EA1F-9FD9-1EA3-8F0D2E81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023" y="1376930"/>
              <a:ext cx="2564543" cy="1602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59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44" y="200471"/>
            <a:ext cx="10633800" cy="548361"/>
          </a:xfrm>
        </p:spPr>
        <p:txBody>
          <a:bodyPr/>
          <a:lstStyle/>
          <a:p>
            <a:r>
              <a:rPr lang="en-GB" dirty="0"/>
              <a:t>Zeus® S - Wind plot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60" y="989248"/>
            <a:ext cx="572342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/>
              <a:t>Dedicated wind charts for monitoring wind history and assessing trends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/>
              <a:t>User configurable options include: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Show Trend lines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Show tack colour (port / starboard)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Show Average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Min, Max and current value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Time range 1,5,10,30 or 60 minutes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AE10EB-E54A-E819-6322-F3E0F17E5575}"/>
              </a:ext>
            </a:extLst>
          </p:cNvPr>
          <p:cNvGrpSpPr/>
          <p:nvPr/>
        </p:nvGrpSpPr>
        <p:grpSpPr>
          <a:xfrm>
            <a:off x="6210299" y="1417506"/>
            <a:ext cx="5356687" cy="3495225"/>
            <a:chOff x="3768351" y="2497509"/>
            <a:chExt cx="5180400" cy="3521886"/>
          </a:xfrm>
        </p:grpSpPr>
        <p:pic>
          <p:nvPicPr>
            <p:cNvPr id="7" name="Picture 6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42BA059-8C3E-24E1-723B-82B0D59EA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68351" y="2497509"/>
              <a:ext cx="5180400" cy="3521886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4247F1AC-A4A2-2D3F-74D8-FF23542A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238" y="2853077"/>
              <a:ext cx="4496554" cy="2810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666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A3AC5-C4D6-E7DA-CAD6-5C026A3D93E8}"/>
              </a:ext>
            </a:extLst>
          </p:cNvPr>
          <p:cNvSpPr txBox="1"/>
          <p:nvPr/>
        </p:nvSpPr>
        <p:spPr>
          <a:xfrm>
            <a:off x="253880" y="761683"/>
            <a:ext cx="531400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GB" sz="11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Introducing B&amp;G’s all-new B&amp;G Zeus® S sailing chart plotter.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Zeus® S has been designed with the cruiser, racer, monohull and multihull sailor in mind, providing a new intuitive user experience with user modes to easily get the best experience whilst sailing.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bright, sunlight viewable, touch screen combined with the new C-MAP® X cartography enables new features and each sailing feature has been reimagined to be more capable and more intuitive.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All powered by the latest quad-core micro processors that allow Instrument, Radar, Sonar and Charting features to all work seamlessly together.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FA1BA8-96ED-44F7-17C4-DC8462A4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80" y="144884"/>
            <a:ext cx="11525337" cy="76808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Zeus® S - Introduction 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C8AD5D9-3B04-6A1D-8978-ED9AEC481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003" y="0"/>
            <a:ext cx="7812924" cy="6304086"/>
          </a:xfrm>
          <a:prstGeom prst="parallelogram">
            <a:avLst>
              <a:gd name="adj" fmla="val 16539"/>
            </a:avLst>
          </a:prstGeom>
        </p:spPr>
      </p:pic>
    </p:spTree>
    <p:extLst>
      <p:ext uri="{BB962C8B-B14F-4D97-AF65-F5344CB8AC3E}">
        <p14:creationId xmlns:p14="http://schemas.microsoft.com/office/powerpoint/2010/main" val="1398876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92" y="182782"/>
            <a:ext cx="10633800" cy="548361"/>
          </a:xfrm>
        </p:spPr>
        <p:txBody>
          <a:bodyPr/>
          <a:lstStyle/>
          <a:p>
            <a:r>
              <a:rPr lang="en-GB" dirty="0"/>
              <a:t>Zeus® S – B&amp;G Companion App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30" y="715764"/>
            <a:ext cx="6513719" cy="2234713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r>
              <a:rPr lang="en-GB" dirty="0"/>
              <a:t>Download the latest B&amp;G App</a:t>
            </a:r>
          </a:p>
          <a:p>
            <a:r>
              <a:rPr lang="en-GB" dirty="0"/>
              <a:t>Plan &amp; review your waypoints and routes using the latest C-Map® charts</a:t>
            </a:r>
          </a:p>
          <a:p>
            <a:r>
              <a:rPr lang="en-GB" dirty="0"/>
              <a:t>Seamlessly synchronise waypoints and routes between products</a:t>
            </a:r>
          </a:p>
          <a:p>
            <a:r>
              <a:rPr lang="en-GB" dirty="0"/>
              <a:t>Review your sailing data from Triton® Edge</a:t>
            </a:r>
          </a:p>
          <a:p>
            <a:r>
              <a:rPr lang="en-GB" dirty="0"/>
              <a:t>Register new products and access support information</a:t>
            </a:r>
          </a:p>
          <a:p>
            <a:r>
              <a:rPr lang="en-GB" dirty="0"/>
              <a:t>Complete product software updates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161D04-B49E-843A-397E-CB0AFA6319A9}"/>
              </a:ext>
            </a:extLst>
          </p:cNvPr>
          <p:cNvGrpSpPr/>
          <p:nvPr/>
        </p:nvGrpSpPr>
        <p:grpSpPr>
          <a:xfrm>
            <a:off x="4101609" y="2528834"/>
            <a:ext cx="5113478" cy="3780367"/>
            <a:chOff x="3817171" y="2528834"/>
            <a:chExt cx="5113478" cy="3780367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B78D3F3-1563-19CF-AFE4-532D95BC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817171" y="2528834"/>
              <a:ext cx="5113478" cy="3780367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B608935-1127-182E-DE6F-66012F9D3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51398">
              <a:off x="5514144" y="2927584"/>
              <a:ext cx="1421307" cy="255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19F6A72-1EED-5B91-5614-AF6668992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480" y="3378546"/>
            <a:ext cx="2845733" cy="2080941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32CF74-F39E-993D-00A6-CC2DD92F83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47" y="3429000"/>
            <a:ext cx="3410842" cy="2128421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809A8D6-4194-F48C-13AA-EC5503FA7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93944" y="4209561"/>
            <a:ext cx="519072" cy="519072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4000A47-62CA-8367-CA85-BC2677C2EB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09573" y="4203911"/>
            <a:ext cx="519072" cy="519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58C4B-69CD-0569-2D11-32A4D2839F42}"/>
              </a:ext>
            </a:extLst>
          </p:cNvPr>
          <p:cNvSpPr txBox="1"/>
          <p:nvPr/>
        </p:nvSpPr>
        <p:spPr>
          <a:xfrm>
            <a:off x="9350462" y="5176926"/>
            <a:ext cx="1851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Triton® Edge Sailing Processor</a:t>
            </a:r>
          </a:p>
        </p:txBody>
      </p:sp>
    </p:spTree>
    <p:extLst>
      <p:ext uri="{BB962C8B-B14F-4D97-AF65-F5344CB8AC3E}">
        <p14:creationId xmlns:p14="http://schemas.microsoft.com/office/powerpoint/2010/main" val="686319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0" y="212447"/>
            <a:ext cx="10633800" cy="548361"/>
          </a:xfrm>
        </p:spPr>
        <p:txBody>
          <a:bodyPr/>
          <a:lstStyle/>
          <a:p>
            <a:r>
              <a:rPr lang="en-GB" dirty="0"/>
              <a:t>Zeus® S - Triton Edge Integration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0" y="893969"/>
            <a:ext cx="5120196" cy="4894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Adding a Triton® Edge Sailing processor to your system provides advanced wind, calibration and data recording. Zeus S provides a seamless integration with Triton Edge.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600" dirty="0"/>
              <a:t>Display all B&amp;G NMEA2000® performance sailing data</a:t>
            </a:r>
          </a:p>
          <a:p>
            <a:r>
              <a:rPr lang="en-GB" sz="1600" dirty="0"/>
              <a:t>Seamlessly access the web interface on Triton™ Edge</a:t>
            </a:r>
          </a:p>
          <a:p>
            <a:pPr lvl="1"/>
            <a:r>
              <a:rPr lang="en-GB" sz="1600" dirty="0"/>
              <a:t>Control and system setup</a:t>
            </a:r>
          </a:p>
          <a:p>
            <a:pPr lvl="1"/>
            <a:r>
              <a:rPr lang="en-GB" sz="1600" dirty="0"/>
              <a:t>Perform advanced calibration</a:t>
            </a:r>
          </a:p>
          <a:p>
            <a:pPr lvl="1"/>
            <a:r>
              <a:rPr lang="en-GB" sz="1600" dirty="0"/>
              <a:t>Control data recording</a:t>
            </a:r>
          </a:p>
          <a:p>
            <a:r>
              <a:rPr lang="en-GB" sz="1600" dirty="0"/>
              <a:t>Connect via Ethernet or Wi-Fi </a:t>
            </a:r>
          </a:p>
          <a:p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7D3CDE-784C-EDF9-540F-A4E54DCB987C}"/>
              </a:ext>
            </a:extLst>
          </p:cNvPr>
          <p:cNvGrpSpPr/>
          <p:nvPr/>
        </p:nvGrpSpPr>
        <p:grpSpPr>
          <a:xfrm>
            <a:off x="5953767" y="2104635"/>
            <a:ext cx="4789283" cy="3200908"/>
            <a:chOff x="1919335" y="1497841"/>
            <a:chExt cx="4789283" cy="3200908"/>
          </a:xfrm>
        </p:grpSpPr>
        <p:pic>
          <p:nvPicPr>
            <p:cNvPr id="13" name="Picture 12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7395E8A9-2EA3-B073-E728-3FD964F93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9335" y="1497841"/>
              <a:ext cx="4789283" cy="3200908"/>
            </a:xfrm>
            <a:prstGeom prst="rect">
              <a:avLst/>
            </a:prstGeom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639CDDB-B6C3-8767-72C7-7F8C36A9F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021" y="1815164"/>
              <a:ext cx="4097511" cy="256094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17DFA4-DF7B-1278-9D4F-129C7BE158E0}"/>
              </a:ext>
            </a:extLst>
          </p:cNvPr>
          <p:cNvSpPr txBox="1"/>
          <p:nvPr/>
        </p:nvSpPr>
        <p:spPr>
          <a:xfrm>
            <a:off x="10047820" y="770623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85000"/>
                  </a:schemeClr>
                </a:solidFill>
              </a:rPr>
              <a:t>Triton Edge </a:t>
            </a:r>
          </a:p>
          <a:p>
            <a:pPr algn="ctr"/>
            <a:r>
              <a:rPr lang="en-GB" sz="1100" dirty="0">
                <a:solidFill>
                  <a:schemeClr val="bg1">
                    <a:lumMod val="85000"/>
                  </a:schemeClr>
                </a:solidFill>
              </a:rPr>
              <a:t>Sailing Processor</a:t>
            </a:r>
          </a:p>
        </p:txBody>
      </p:sp>
      <p:pic>
        <p:nvPicPr>
          <p:cNvPr id="7" name="Picture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31AB9B6-F604-C146-7AD4-B82C22A2A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301" y="958107"/>
            <a:ext cx="3146699" cy="2301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FACAFA-F611-988D-2CF9-05CFD97831F6}"/>
              </a:ext>
            </a:extLst>
          </p:cNvPr>
          <p:cNvSpPr txBox="1"/>
          <p:nvPr/>
        </p:nvSpPr>
        <p:spPr>
          <a:xfrm>
            <a:off x="5953767" y="5306428"/>
            <a:ext cx="4789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>
                    <a:lumMod val="85000"/>
                  </a:schemeClr>
                </a:solidFill>
              </a:rPr>
              <a:t>Triton Edge interface via Zeus S display </a:t>
            </a:r>
          </a:p>
        </p:txBody>
      </p:sp>
    </p:spTree>
    <p:extLst>
      <p:ext uri="{BB962C8B-B14F-4D97-AF65-F5344CB8AC3E}">
        <p14:creationId xmlns:p14="http://schemas.microsoft.com/office/powerpoint/2010/main" val="1876792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8E574E-1769-CCD8-D9D6-0929B22D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77" y="221532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– Feature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C54FF-4C01-2467-194A-73B43DE46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AEF1B-19C7-A12F-6FA4-3358930C0E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FA4DEF-C9A4-4649-864D-663497A33000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65C32F80-DDBF-F5EF-0889-79328E2CE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018" y="2219931"/>
            <a:ext cx="2856651" cy="2646616"/>
          </a:xfrm>
        </p:spPr>
        <p:txBody>
          <a:bodyPr anchor="t">
            <a:noAutofit/>
          </a:bodyPr>
          <a:lstStyle/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Sailing Modes - Cruise &amp; Race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Safety Alerts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Laylines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Start line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Wind up mode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Target up mode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Quick race route builder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Race overview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Sailing time and distance to cursor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FAF186A-73F9-A765-A110-7D0A6B24BD12}"/>
              </a:ext>
            </a:extLst>
          </p:cNvPr>
          <p:cNvSpPr txBox="1"/>
          <p:nvPr/>
        </p:nvSpPr>
        <p:spPr>
          <a:xfrm>
            <a:off x="1494981" y="1398391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Chart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58F0F-9A15-338E-D866-221759217029}"/>
              </a:ext>
            </a:extLst>
          </p:cNvPr>
          <p:cNvSpPr txBox="1"/>
          <p:nvPr/>
        </p:nvSpPr>
        <p:spPr>
          <a:xfrm>
            <a:off x="4359607" y="1398391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Instruments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0DDF8C2-CF9C-6198-7E05-C3BDA4332300}"/>
              </a:ext>
            </a:extLst>
          </p:cNvPr>
          <p:cNvSpPr txBox="1"/>
          <p:nvPr/>
        </p:nvSpPr>
        <p:spPr>
          <a:xfrm>
            <a:off x="7344620" y="1398391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Radar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EAF3D7-99D7-03DE-BC77-46E4332F1591}"/>
              </a:ext>
            </a:extLst>
          </p:cNvPr>
          <p:cNvSpPr txBox="1"/>
          <p:nvPr/>
        </p:nvSpPr>
        <p:spPr>
          <a:xfrm>
            <a:off x="10329229" y="1398391"/>
            <a:ext cx="18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Sonar</a:t>
            </a:r>
          </a:p>
        </p:txBody>
      </p:sp>
      <p:sp>
        <p:nvSpPr>
          <p:cNvPr id="102" name="Text Placeholder 4">
            <a:extLst>
              <a:ext uri="{FF2B5EF4-FFF2-40B4-BE49-F238E27FC236}">
                <a16:creationId xmlns:a16="http://schemas.microsoft.com/office/drawing/2014/main" id="{18442D7F-9526-7CA4-F273-C4480E5B25FD}"/>
              </a:ext>
            </a:extLst>
          </p:cNvPr>
          <p:cNvSpPr txBox="1">
            <a:spLocks/>
          </p:cNvSpPr>
          <p:nvPr/>
        </p:nvSpPr>
        <p:spPr>
          <a:xfrm>
            <a:off x="3378995" y="2219931"/>
            <a:ext cx="2856651" cy="984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User configurable dashboard(s)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Swipe left/right to change dashboards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Instrument data-bar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Data bar tidal gauge feature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0917AEC-B98D-F28A-28C6-7FFB9C3A8BBF}"/>
              </a:ext>
            </a:extLst>
          </p:cNvPr>
          <p:cNvSpPr txBox="1">
            <a:spLocks/>
          </p:cNvSpPr>
          <p:nvPr/>
        </p:nvSpPr>
        <p:spPr>
          <a:xfrm>
            <a:off x="9314011" y="2219931"/>
            <a:ext cx="2856651" cy="1328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Sonar support 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Traditional Sonar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CHIRP Sonar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DownScan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SideScan</a:t>
            </a:r>
          </a:p>
          <a:p>
            <a:pPr marL="177800" indent="-177800">
              <a:spcBef>
                <a:spcPts val="600"/>
              </a:spcBef>
              <a:buClr>
                <a:srgbClr val="C9DD0A"/>
              </a:buClr>
            </a:pPr>
            <a:r>
              <a:rPr lang="en-GB" dirty="0">
                <a:latin typeface="+mn-lt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C2FC9E-9580-A372-B806-5B784DA06C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964" y="1185451"/>
            <a:ext cx="785824" cy="792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82D98-AC9C-A436-379A-AFD94A247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64" y="1186177"/>
            <a:ext cx="787131" cy="790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ACAA6-90E9-18DF-3593-816269B52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548" y="1174616"/>
            <a:ext cx="823570" cy="813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9557-1EEA-C5BA-4951-0FFBDC72B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141" y="1185451"/>
            <a:ext cx="788561" cy="792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2DBD10-5754-6A52-DAD6-9BE7E3550258}"/>
              </a:ext>
            </a:extLst>
          </p:cNvPr>
          <p:cNvSpPr txBox="1"/>
          <p:nvPr/>
        </p:nvSpPr>
        <p:spPr>
          <a:xfrm>
            <a:off x="6328998" y="2219931"/>
            <a:ext cx="285665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DD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Compatible with Halo 20, 20+, 24+ radar with velocity track &amp; dual radar features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DD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Improved dock and on the water commissioning process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DD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Compatible with 4G broadband</a:t>
            </a:r>
          </a:p>
        </p:txBody>
      </p:sp>
    </p:spTree>
    <p:extLst>
      <p:ext uri="{BB962C8B-B14F-4D97-AF65-F5344CB8AC3E}">
        <p14:creationId xmlns:p14="http://schemas.microsoft.com/office/powerpoint/2010/main" val="1138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8E574E-1769-CCD8-D9D6-0929B22D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59" y="167248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– Feature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C54FF-4C01-2467-194A-73B43DE46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AEF1B-19C7-A12F-6FA4-3358930C0E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FA4DEF-C9A4-4649-864D-663497A33000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65C32F80-DDBF-F5EF-0889-79328E2CE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1692" y="1182195"/>
            <a:ext cx="2670386" cy="520088"/>
          </a:xfrm>
        </p:spPr>
        <p:txBody>
          <a:bodyPr anchor="t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FAF186A-73F9-A765-A110-7D0A6B24BD12}"/>
              </a:ext>
            </a:extLst>
          </p:cNvPr>
          <p:cNvSpPr txBox="1"/>
          <p:nvPr/>
        </p:nvSpPr>
        <p:spPr>
          <a:xfrm>
            <a:off x="1568875" y="1383666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Waypoints &amp; Routes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58F0F-9A15-338E-D866-221759217029}"/>
              </a:ext>
            </a:extLst>
          </p:cNvPr>
          <p:cNvSpPr txBox="1"/>
          <p:nvPr/>
        </p:nvSpPr>
        <p:spPr>
          <a:xfrm>
            <a:off x="4542757" y="1383666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Tracks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0DDF8C2-CF9C-6198-7E05-C3BDA4332300}"/>
              </a:ext>
            </a:extLst>
          </p:cNvPr>
          <p:cNvSpPr txBox="1"/>
          <p:nvPr/>
        </p:nvSpPr>
        <p:spPr>
          <a:xfrm>
            <a:off x="7532315" y="1383666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EAF3D7-99D7-03DE-BC77-46E4332F1591}"/>
              </a:ext>
            </a:extLst>
          </p:cNvPr>
          <p:cNvSpPr txBox="1"/>
          <p:nvPr/>
        </p:nvSpPr>
        <p:spPr>
          <a:xfrm>
            <a:off x="10447242" y="1383666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IP Camera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CA99A9FA-648A-9DFC-2056-C15150CB6E10}"/>
              </a:ext>
            </a:extLst>
          </p:cNvPr>
          <p:cNvSpPr txBox="1">
            <a:spLocks/>
          </p:cNvSpPr>
          <p:nvPr/>
        </p:nvSpPr>
        <p:spPr>
          <a:xfrm>
            <a:off x="7106456" y="1719077"/>
            <a:ext cx="2670386" cy="3934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0917AEC-B98D-F28A-28C6-7FFB9C3A8BBF}"/>
              </a:ext>
            </a:extLst>
          </p:cNvPr>
          <p:cNvSpPr txBox="1">
            <a:spLocks/>
          </p:cNvSpPr>
          <p:nvPr/>
        </p:nvSpPr>
        <p:spPr>
          <a:xfrm>
            <a:off x="9305526" y="2133818"/>
            <a:ext cx="2738315" cy="1055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ONVIF IP Camera support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Supports Navico IPCAM-1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Picture in Picture</a:t>
            </a:r>
          </a:p>
          <a:p>
            <a:pPr>
              <a:spcBef>
                <a:spcPts val="600"/>
              </a:spcBef>
              <a:buClr>
                <a:srgbClr val="C9DD0A"/>
              </a:buClr>
            </a:pPr>
            <a:endParaRPr lang="en-GB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EC732-3B6B-4F0C-E8E0-4BD489A3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218" y="1134039"/>
            <a:ext cx="787852" cy="799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11D56-3AC0-E396-CF38-6C6C6C62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6" y="1134079"/>
            <a:ext cx="787851" cy="798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C6307-D754-C53F-C35F-FEC6053A4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078" y="1141189"/>
            <a:ext cx="790215" cy="784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EF7F44-74CA-5173-02C3-3CFB66F56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78" y="1134444"/>
            <a:ext cx="787131" cy="7982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E1832-FAE8-2F6D-C8AE-C839B5278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6" y="3351235"/>
            <a:ext cx="782695" cy="788246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ED7ED98-EDB8-95CB-1E5A-DB37C57EEDF1}"/>
              </a:ext>
            </a:extLst>
          </p:cNvPr>
          <p:cNvSpPr txBox="1">
            <a:spLocks/>
          </p:cNvSpPr>
          <p:nvPr/>
        </p:nvSpPr>
        <p:spPr>
          <a:xfrm>
            <a:off x="432664" y="4310827"/>
            <a:ext cx="2738315" cy="1055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Integrates directly with Triton™ Edge Sailing processor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Seamless access to the Triton™ Edge web interface 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12FE3EB-E9BE-02D4-35F1-4EFED54C5A3F}"/>
              </a:ext>
            </a:extLst>
          </p:cNvPr>
          <p:cNvSpPr txBox="1">
            <a:spLocks/>
          </p:cNvSpPr>
          <p:nvPr/>
        </p:nvSpPr>
        <p:spPr>
          <a:xfrm>
            <a:off x="432664" y="2133818"/>
            <a:ext cx="2738315" cy="1055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Manage Waypoints &amp; Routes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Sync with user account via App</a:t>
            </a:r>
          </a:p>
          <a:p>
            <a:pPr>
              <a:spcBef>
                <a:spcPts val="600"/>
              </a:spcBef>
              <a:buClr>
                <a:srgbClr val="C9DD0A"/>
              </a:buClr>
            </a:pPr>
            <a:endParaRPr lang="en-GB" dirty="0">
              <a:latin typeface="+mn-lt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F1A13FD-0B75-195C-09CF-46498D506A4D}"/>
              </a:ext>
            </a:extLst>
          </p:cNvPr>
          <p:cNvSpPr txBox="1">
            <a:spLocks/>
          </p:cNvSpPr>
          <p:nvPr/>
        </p:nvSpPr>
        <p:spPr>
          <a:xfrm>
            <a:off x="3390285" y="2133818"/>
            <a:ext cx="2738315" cy="1055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Review sailing tracks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Sync with user account via App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>
              <a:spcBef>
                <a:spcPts val="600"/>
              </a:spcBef>
              <a:buClr>
                <a:srgbClr val="C9DD0A"/>
              </a:buClr>
            </a:pPr>
            <a:endParaRPr lang="en-GB" dirty="0">
              <a:latin typeface="+mn-lt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8E3DE0-144A-500A-3F9F-0109CFDB6182}"/>
              </a:ext>
            </a:extLst>
          </p:cNvPr>
          <p:cNvSpPr txBox="1">
            <a:spLocks/>
          </p:cNvSpPr>
          <p:nvPr/>
        </p:nvSpPr>
        <p:spPr>
          <a:xfrm>
            <a:off x="6347906" y="2133818"/>
            <a:ext cx="2738315" cy="1055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Access to tide and current information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Quick tide view in data bar</a:t>
            </a:r>
          </a:p>
          <a:p>
            <a:pPr marL="285750" indent="-285750">
              <a:spcBef>
                <a:spcPts val="600"/>
              </a:spcBef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>
              <a:spcBef>
                <a:spcPts val="600"/>
              </a:spcBef>
              <a:buClr>
                <a:srgbClr val="C9DD0A"/>
              </a:buClr>
            </a:pPr>
            <a:endParaRPr lang="en-GB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20DAE4-B737-D87D-E79F-0952F1DC7D06}"/>
              </a:ext>
            </a:extLst>
          </p:cNvPr>
          <p:cNvSpPr txBox="1"/>
          <p:nvPr/>
        </p:nvSpPr>
        <p:spPr>
          <a:xfrm>
            <a:off x="1568874" y="3556778"/>
            <a:ext cx="21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Triton™ Edge</a:t>
            </a:r>
          </a:p>
        </p:txBody>
      </p:sp>
    </p:spTree>
    <p:extLst>
      <p:ext uri="{BB962C8B-B14F-4D97-AF65-F5344CB8AC3E}">
        <p14:creationId xmlns:p14="http://schemas.microsoft.com/office/powerpoint/2010/main" val="140667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3259-3281-B4D5-2CAB-3FB4D0F2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15" y="229208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- NMEA2000® System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A1A2-1249-EB19-67AF-DE0E42DC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9CDF2-3760-E946-B34D-9EC698C6CC7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4917-8321-CC75-DB60-F8B120A07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0E430-901E-D941-B37B-B64A216CF244}" type="datetime5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11-Jan-23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AD54D-F3C8-7C7A-ACBB-4C384990B71C}"/>
              </a:ext>
            </a:extLst>
          </p:cNvPr>
          <p:cNvCxnSpPr/>
          <p:nvPr/>
        </p:nvCxnSpPr>
        <p:spPr>
          <a:xfrm>
            <a:off x="1853250" y="4833477"/>
            <a:ext cx="8839244" cy="5652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86ABE1-A7E0-FD44-9B18-DEE6BFAD65EC}"/>
              </a:ext>
            </a:extLst>
          </p:cNvPr>
          <p:cNvCxnSpPr/>
          <p:nvPr/>
        </p:nvCxnSpPr>
        <p:spPr>
          <a:xfrm flipV="1">
            <a:off x="7126971" y="2931762"/>
            <a:ext cx="0" cy="1723063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025930-2FE4-6AA4-B44A-0476BC9E9691}"/>
              </a:ext>
            </a:extLst>
          </p:cNvPr>
          <p:cNvCxnSpPr/>
          <p:nvPr/>
        </p:nvCxnSpPr>
        <p:spPr>
          <a:xfrm flipV="1">
            <a:off x="8472540" y="2211400"/>
            <a:ext cx="0" cy="2443426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94895D-8AB0-BEED-A15E-83C62229C4FA}"/>
              </a:ext>
            </a:extLst>
          </p:cNvPr>
          <p:cNvCxnSpPr>
            <a:endCxn id="21" idx="1"/>
          </p:cNvCxnSpPr>
          <p:nvPr/>
        </p:nvCxnSpPr>
        <p:spPr>
          <a:xfrm flipV="1">
            <a:off x="10010170" y="4741937"/>
            <a:ext cx="6679" cy="885976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1EAEFE-35C1-5895-F42A-4EE37E6EA4F9}"/>
              </a:ext>
            </a:extLst>
          </p:cNvPr>
          <p:cNvCxnSpPr>
            <a:cxnSpLocks/>
          </p:cNvCxnSpPr>
          <p:nvPr/>
        </p:nvCxnSpPr>
        <p:spPr>
          <a:xfrm flipV="1">
            <a:off x="10543726" y="2329303"/>
            <a:ext cx="0" cy="2466408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A picture containing monitor, hand, clock, holding&#10;&#10;Description automatically generated">
            <a:extLst>
              <a:ext uri="{FF2B5EF4-FFF2-40B4-BE49-F238E27FC236}">
                <a16:creationId xmlns:a16="http://schemas.microsoft.com/office/drawing/2014/main" id="{C9852954-9C18-F2FE-9590-83652371A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533" y="2514474"/>
            <a:ext cx="874873" cy="836341"/>
          </a:xfrm>
          <a:prstGeom prst="rect">
            <a:avLst/>
          </a:prstGeom>
        </p:spPr>
      </p:pic>
      <p:pic>
        <p:nvPicPr>
          <p:cNvPr id="14" name="Picture 6" descr="A picture containing indoor, sitting, cake, computer&#10;&#10;Description automatically generated">
            <a:extLst>
              <a:ext uri="{FF2B5EF4-FFF2-40B4-BE49-F238E27FC236}">
                <a16:creationId xmlns:a16="http://schemas.microsoft.com/office/drawing/2014/main" id="{7ED45D68-37BB-EC68-C298-648DB4CC0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443" y="1866453"/>
            <a:ext cx="731743" cy="462850"/>
          </a:xfrm>
          <a:prstGeom prst="rect">
            <a:avLst/>
          </a:prstGeom>
        </p:spPr>
      </p:pic>
      <p:pic>
        <p:nvPicPr>
          <p:cNvPr id="15" name="Picture 9" descr="A picture containing sitting, table, old, street&#10;&#10;Description automatically generated">
            <a:extLst>
              <a:ext uri="{FF2B5EF4-FFF2-40B4-BE49-F238E27FC236}">
                <a16:creationId xmlns:a16="http://schemas.microsoft.com/office/drawing/2014/main" id="{4C2A1774-9C68-05DD-0542-1F55B3971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091" y="5214699"/>
            <a:ext cx="651608" cy="742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CADB2-44DA-94BE-2D91-E76312C3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4863311" y="4559067"/>
            <a:ext cx="286454" cy="375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936688-18DB-92F4-E929-C00967456A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996742" y="4559067"/>
            <a:ext cx="286454" cy="375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AEE9D4-3804-9FDA-81F3-C22FEDDE532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8340474" y="4559068"/>
            <a:ext cx="286454" cy="375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7E50AD-F625-1CD3-E11E-371466912D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407178" y="4559066"/>
            <a:ext cx="286454" cy="375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ABB246-90D6-EB19-ED79-5EF931627A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854973" y="4686630"/>
            <a:ext cx="286456" cy="375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DAE371-EE08-68E0-3D99-0BBF50729E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873621" y="4697251"/>
            <a:ext cx="286456" cy="375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CB5D40-13F7-4549-3868-5F05E15CE6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097" b="12148"/>
          <a:stretch/>
        </p:blipFill>
        <p:spPr>
          <a:xfrm rot="16200000">
            <a:off x="10761102" y="4690777"/>
            <a:ext cx="122005" cy="25922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970BD8-47D1-0598-6B07-1086DA1309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097" b="12148"/>
          <a:stretch/>
        </p:blipFill>
        <p:spPr>
          <a:xfrm rot="5400000" flipH="1">
            <a:off x="1341313" y="4704097"/>
            <a:ext cx="122005" cy="259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2A855A-5FEF-3795-EFC8-246C38167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265" y="5251921"/>
            <a:ext cx="351952" cy="243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D6379A-7137-DDB7-F51E-299E5C54F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870" y="5251921"/>
            <a:ext cx="351952" cy="24317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BB8B8B-AF82-A5B3-C8F1-5A50EE2DB403}"/>
              </a:ext>
            </a:extLst>
          </p:cNvPr>
          <p:cNvCxnSpPr>
            <a:stCxn id="26" idx="0"/>
            <a:endCxn id="20" idx="3"/>
          </p:cNvCxnSpPr>
          <p:nvPr/>
        </p:nvCxnSpPr>
        <p:spPr>
          <a:xfrm flipV="1">
            <a:off x="5997846" y="5017772"/>
            <a:ext cx="355" cy="234149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8AF84442-7CF9-2890-D2EF-692ED9794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492" y="1519888"/>
            <a:ext cx="1400571" cy="1324940"/>
          </a:xfrm>
          <a:prstGeom prst="rect">
            <a:avLst/>
          </a:prstGeom>
        </p:spPr>
      </p:pic>
      <p:pic>
        <p:nvPicPr>
          <p:cNvPr id="31" name="Picture 2" descr="Asset Preview">
            <a:extLst>
              <a:ext uri="{FF2B5EF4-FFF2-40B4-BE49-F238E27FC236}">
                <a16:creationId xmlns:a16="http://schemas.microsoft.com/office/drawing/2014/main" id="{8E2BE23F-42D8-D8FE-1826-13D77DA60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854" y="2681275"/>
            <a:ext cx="1987334" cy="81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6E28FC-9EB3-4C48-9A70-D6A475796C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550598" y="4571472"/>
            <a:ext cx="286454" cy="37582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506DC1-CBE4-FD60-F9D1-92AD0B156AF5}"/>
              </a:ext>
            </a:extLst>
          </p:cNvPr>
          <p:cNvCxnSpPr/>
          <p:nvPr/>
        </p:nvCxnSpPr>
        <p:spPr>
          <a:xfrm flipH="1" flipV="1">
            <a:off x="1693825" y="3350815"/>
            <a:ext cx="2016" cy="1304010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8F3125-FA0D-E201-99A8-389CC8B071B5}"/>
              </a:ext>
            </a:extLst>
          </p:cNvPr>
          <p:cNvCxnSpPr/>
          <p:nvPr/>
        </p:nvCxnSpPr>
        <p:spPr>
          <a:xfrm flipV="1">
            <a:off x="2052201" y="3331820"/>
            <a:ext cx="355" cy="1020903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485F0B5-EFB4-4C4A-16A3-943E7E5E3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56" y="4299652"/>
            <a:ext cx="351952" cy="243173"/>
          </a:xfrm>
          <a:prstGeom prst="rect">
            <a:avLst/>
          </a:prstGeom>
        </p:spPr>
      </p:pic>
      <p:pic>
        <p:nvPicPr>
          <p:cNvPr id="12" name="Picture 11" descr="A picture containing text, electronics, screenshot, picture frame&#10;&#10;Description automatically generated">
            <a:extLst>
              <a:ext uri="{FF2B5EF4-FFF2-40B4-BE49-F238E27FC236}">
                <a16:creationId xmlns:a16="http://schemas.microsoft.com/office/drawing/2014/main" id="{886BE4A6-D4D1-B097-12D1-CD7EB43B7C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092" y="1144902"/>
            <a:ext cx="3676065" cy="25052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55AA93-C33C-F260-05AD-166C57A49528}"/>
              </a:ext>
            </a:extLst>
          </p:cNvPr>
          <p:cNvCxnSpPr/>
          <p:nvPr/>
        </p:nvCxnSpPr>
        <p:spPr>
          <a:xfrm flipV="1">
            <a:off x="5007314" y="2931762"/>
            <a:ext cx="0" cy="1723063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2DCCC-8E8A-3624-3E38-EFA2DEF0CEEC}"/>
              </a:ext>
            </a:extLst>
          </p:cNvPr>
          <p:cNvCxnSpPr>
            <a:cxnSpLocks/>
          </p:cNvCxnSpPr>
          <p:nvPr/>
        </p:nvCxnSpPr>
        <p:spPr>
          <a:xfrm flipH="1" flipV="1">
            <a:off x="4553608" y="2931762"/>
            <a:ext cx="21358" cy="2328674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63D2AB4-95A8-BCEE-7D31-82D7C9A2BD8C}"/>
              </a:ext>
            </a:extLst>
          </p:cNvPr>
          <p:cNvSpPr txBox="1"/>
          <p:nvPr/>
        </p:nvSpPr>
        <p:spPr>
          <a:xfrm>
            <a:off x="2873884" y="4571912"/>
            <a:ext cx="89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NMEA2000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4BB203-4ECA-C70D-4CAD-20813C2F03B1}"/>
              </a:ext>
            </a:extLst>
          </p:cNvPr>
          <p:cNvSpPr txBox="1"/>
          <p:nvPr/>
        </p:nvSpPr>
        <p:spPr>
          <a:xfrm>
            <a:off x="317915" y="681130"/>
            <a:ext cx="6615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Minimum Requirements for Sailing Features: GPS [integrated or external], Heading, Boat Speed &amp; Wind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AA3531-E7CB-B944-7CB8-6E55C96034B6}"/>
              </a:ext>
            </a:extLst>
          </p:cNvPr>
          <p:cNvSpPr txBox="1"/>
          <p:nvPr/>
        </p:nvSpPr>
        <p:spPr>
          <a:xfrm>
            <a:off x="82718" y="6070728"/>
            <a:ext cx="61033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connections are illustrative only.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27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3259-3281-B4D5-2CAB-3FB4D0F2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15" y="230614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– Dual display system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A1A2-1249-EB19-67AF-DE0E42DC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9CDF2-3760-E946-B34D-9EC698C6CC7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4917-8321-CC75-DB60-F8B120A07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0E430-901E-D941-B37B-B64A216CF244}" type="datetime5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11-Jan-23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AD54D-F3C8-7C7A-ACBB-4C384990B71C}"/>
              </a:ext>
            </a:extLst>
          </p:cNvPr>
          <p:cNvCxnSpPr>
            <a:cxnSpLocks/>
          </p:cNvCxnSpPr>
          <p:nvPr/>
        </p:nvCxnSpPr>
        <p:spPr>
          <a:xfrm flipV="1">
            <a:off x="1369619" y="5111924"/>
            <a:ext cx="9373408" cy="18307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86ABE1-A7E0-FD44-9B18-DEE6BFAD65EC}"/>
              </a:ext>
            </a:extLst>
          </p:cNvPr>
          <p:cNvCxnSpPr/>
          <p:nvPr/>
        </p:nvCxnSpPr>
        <p:spPr>
          <a:xfrm flipV="1">
            <a:off x="7999868" y="3230526"/>
            <a:ext cx="0" cy="1723063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025930-2FE4-6AA4-B44A-0476BC9E9691}"/>
              </a:ext>
            </a:extLst>
          </p:cNvPr>
          <p:cNvCxnSpPr/>
          <p:nvPr/>
        </p:nvCxnSpPr>
        <p:spPr>
          <a:xfrm flipV="1">
            <a:off x="9345437" y="2510164"/>
            <a:ext cx="0" cy="2443426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94895D-8AB0-BEED-A15E-83C62229C4FA}"/>
              </a:ext>
            </a:extLst>
          </p:cNvPr>
          <p:cNvCxnSpPr>
            <a:endCxn id="21" idx="1"/>
          </p:cNvCxnSpPr>
          <p:nvPr/>
        </p:nvCxnSpPr>
        <p:spPr>
          <a:xfrm flipV="1">
            <a:off x="10173133" y="5040701"/>
            <a:ext cx="6679" cy="885976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1EAEFE-35C1-5895-F42A-4EE37E6EA4F9}"/>
              </a:ext>
            </a:extLst>
          </p:cNvPr>
          <p:cNvCxnSpPr>
            <a:cxnSpLocks/>
          </p:cNvCxnSpPr>
          <p:nvPr/>
        </p:nvCxnSpPr>
        <p:spPr>
          <a:xfrm flipV="1">
            <a:off x="10706689" y="2701451"/>
            <a:ext cx="36338" cy="2393024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A picture containing monitor, hand, clock, holding&#10;&#10;Description automatically generated">
            <a:extLst>
              <a:ext uri="{FF2B5EF4-FFF2-40B4-BE49-F238E27FC236}">
                <a16:creationId xmlns:a16="http://schemas.microsoft.com/office/drawing/2014/main" id="{C9852954-9C18-F2FE-9590-83652371A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30" y="2813238"/>
            <a:ext cx="874873" cy="836341"/>
          </a:xfrm>
          <a:prstGeom prst="rect">
            <a:avLst/>
          </a:prstGeom>
        </p:spPr>
      </p:pic>
      <p:pic>
        <p:nvPicPr>
          <p:cNvPr id="14" name="Picture 6" descr="A picture containing indoor, sitting, cake, computer&#10;&#10;Description automatically generated">
            <a:extLst>
              <a:ext uri="{FF2B5EF4-FFF2-40B4-BE49-F238E27FC236}">
                <a16:creationId xmlns:a16="http://schemas.microsoft.com/office/drawing/2014/main" id="{7ED45D68-37BB-EC68-C298-648DB4CC0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340" y="2165217"/>
            <a:ext cx="731743" cy="462850"/>
          </a:xfrm>
          <a:prstGeom prst="rect">
            <a:avLst/>
          </a:prstGeom>
        </p:spPr>
      </p:pic>
      <p:pic>
        <p:nvPicPr>
          <p:cNvPr id="15" name="Picture 9" descr="A picture containing sitting, table, old, street&#10;&#10;Description automatically generated">
            <a:extLst>
              <a:ext uri="{FF2B5EF4-FFF2-40B4-BE49-F238E27FC236}">
                <a16:creationId xmlns:a16="http://schemas.microsoft.com/office/drawing/2014/main" id="{4C2A1774-9C68-05DD-0542-1F55B3971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54" y="5513463"/>
            <a:ext cx="651608" cy="742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CADB2-44DA-94BE-2D91-E76312C3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636394" y="4868157"/>
            <a:ext cx="286454" cy="375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936688-18DB-92F4-E929-C00967456A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869639" y="4857831"/>
            <a:ext cx="286454" cy="375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AEE9D4-3804-9FDA-81F3-C22FEDDE532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213371" y="4857832"/>
            <a:ext cx="286454" cy="375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7E50AD-F625-1CD3-E11E-371466912D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570141" y="4857830"/>
            <a:ext cx="286454" cy="375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ABB246-90D6-EB19-ED79-5EF931627A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6221606" y="4985394"/>
            <a:ext cx="286456" cy="375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DAE371-EE08-68E0-3D99-0BBF50729E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0036584" y="4996015"/>
            <a:ext cx="286456" cy="375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CB5D40-13F7-4549-3868-5F05E15CE6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097" b="12148"/>
          <a:stretch/>
        </p:blipFill>
        <p:spPr>
          <a:xfrm rot="16200000">
            <a:off x="10924065" y="4989541"/>
            <a:ext cx="122005" cy="25922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970BD8-47D1-0598-6B07-1086DA1309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097" b="12148"/>
          <a:stretch/>
        </p:blipFill>
        <p:spPr>
          <a:xfrm rot="5400000" flipH="1">
            <a:off x="859635" y="4989541"/>
            <a:ext cx="122005" cy="259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2A855A-5FEF-3795-EFC8-246C38167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205" y="5513463"/>
            <a:ext cx="351952" cy="243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D6379A-7137-DDB7-F51E-299E5C54F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03" y="5550685"/>
            <a:ext cx="351952" cy="24317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BB8B8B-AF82-A5B3-C8F1-5A50EE2DB403}"/>
              </a:ext>
            </a:extLst>
          </p:cNvPr>
          <p:cNvCxnSpPr>
            <a:stCxn id="26" idx="0"/>
            <a:endCxn id="20" idx="3"/>
          </p:cNvCxnSpPr>
          <p:nvPr/>
        </p:nvCxnSpPr>
        <p:spPr>
          <a:xfrm flipV="1">
            <a:off x="6364479" y="5316536"/>
            <a:ext cx="355" cy="234149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8AF84442-7CF9-2890-D2EF-692ED9794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798" y="1903177"/>
            <a:ext cx="1400571" cy="1324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6E28FC-9EB3-4C48-9A70-D6A475796C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71500" y="4877338"/>
            <a:ext cx="286454" cy="37582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506DC1-CBE4-FD60-F9D1-92AD0B156AF5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1214728" y="3230525"/>
            <a:ext cx="21829" cy="1691499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8F3125-FA0D-E201-99A8-389CC8B071B5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1492110" y="3390734"/>
            <a:ext cx="1347" cy="1061825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485F0B5-EFB4-4C4A-16A3-943E7E5E3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34" y="4452559"/>
            <a:ext cx="351952" cy="2431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55AA93-C33C-F260-05AD-166C57A49528}"/>
              </a:ext>
            </a:extLst>
          </p:cNvPr>
          <p:cNvCxnSpPr/>
          <p:nvPr/>
        </p:nvCxnSpPr>
        <p:spPr>
          <a:xfrm flipV="1">
            <a:off x="5779621" y="3230525"/>
            <a:ext cx="0" cy="1723063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2DCCC-8E8A-3624-3E38-EFA2DEF0CEEC}"/>
              </a:ext>
            </a:extLst>
          </p:cNvPr>
          <p:cNvCxnSpPr>
            <a:cxnSpLocks/>
          </p:cNvCxnSpPr>
          <p:nvPr/>
        </p:nvCxnSpPr>
        <p:spPr>
          <a:xfrm flipH="1" flipV="1">
            <a:off x="5436405" y="3236406"/>
            <a:ext cx="21358" cy="2328674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Asset Preview">
            <a:extLst>
              <a:ext uri="{FF2B5EF4-FFF2-40B4-BE49-F238E27FC236}">
                <a16:creationId xmlns:a16="http://schemas.microsoft.com/office/drawing/2014/main" id="{8E2BE23F-42D8-D8FE-1826-13D77DA60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847" y="2762609"/>
            <a:ext cx="1987334" cy="81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0199FE-F9E6-D67D-314D-AEEA941BC9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3591140" y="4868156"/>
            <a:ext cx="286454" cy="37582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3BAC96-5B4F-7713-8646-7EA923E95B53}"/>
              </a:ext>
            </a:extLst>
          </p:cNvPr>
          <p:cNvCxnSpPr/>
          <p:nvPr/>
        </p:nvCxnSpPr>
        <p:spPr>
          <a:xfrm flipV="1">
            <a:off x="3734367" y="3214742"/>
            <a:ext cx="0" cy="1723063"/>
          </a:xfrm>
          <a:prstGeom prst="line">
            <a:avLst/>
          </a:prstGeom>
          <a:ln w="38100">
            <a:solidFill>
              <a:srgbClr val="78A3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F9B77F-3234-B1CC-87F2-7BD37A542E67}"/>
              </a:ext>
            </a:extLst>
          </p:cNvPr>
          <p:cNvCxnSpPr>
            <a:cxnSpLocks/>
          </p:cNvCxnSpPr>
          <p:nvPr/>
        </p:nvCxnSpPr>
        <p:spPr>
          <a:xfrm flipH="1" flipV="1">
            <a:off x="3408259" y="3312875"/>
            <a:ext cx="21358" cy="2328674"/>
          </a:xfrm>
          <a:prstGeom prst="line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88F997EA-3F06-1F9C-1C5F-B611E65A1F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445" y="5538330"/>
            <a:ext cx="351952" cy="243173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D9FB22-518F-93E3-D5C8-AAA52E0FE2CA}"/>
              </a:ext>
            </a:extLst>
          </p:cNvPr>
          <p:cNvCxnSpPr/>
          <p:nvPr/>
        </p:nvCxnSpPr>
        <p:spPr>
          <a:xfrm>
            <a:off x="5114547" y="3261308"/>
            <a:ext cx="0" cy="4863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9C551F5-E7C4-459D-8458-EFEEC777E26C}"/>
              </a:ext>
            </a:extLst>
          </p:cNvPr>
          <p:cNvCxnSpPr/>
          <p:nvPr/>
        </p:nvCxnSpPr>
        <p:spPr>
          <a:xfrm flipH="1">
            <a:off x="4150533" y="3747658"/>
            <a:ext cx="96401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B1B146-781A-CB34-3CA2-41C7F2453411}"/>
              </a:ext>
            </a:extLst>
          </p:cNvPr>
          <p:cNvCxnSpPr/>
          <p:nvPr/>
        </p:nvCxnSpPr>
        <p:spPr>
          <a:xfrm flipV="1">
            <a:off x="4150533" y="3312875"/>
            <a:ext cx="0" cy="41488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, screen, screenshot&#10;&#10;Description automatically generated">
            <a:extLst>
              <a:ext uri="{FF2B5EF4-FFF2-40B4-BE49-F238E27FC236}">
                <a16:creationId xmlns:a16="http://schemas.microsoft.com/office/drawing/2014/main" id="{6AE18C83-CB30-1732-E69A-F3FE87DA43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533" y="1797295"/>
            <a:ext cx="3101991" cy="2114039"/>
          </a:xfrm>
          <a:prstGeom prst="rect">
            <a:avLst/>
          </a:prstGeom>
        </p:spPr>
      </p:pic>
      <p:pic>
        <p:nvPicPr>
          <p:cNvPr id="38" name="Picture 37" descr="A picture containing text, screen, screenshot&#10;&#10;Description automatically generated">
            <a:extLst>
              <a:ext uri="{FF2B5EF4-FFF2-40B4-BE49-F238E27FC236}">
                <a16:creationId xmlns:a16="http://schemas.microsoft.com/office/drawing/2014/main" id="{830911DC-289E-EC73-55E6-49B760C03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556" y="1813979"/>
            <a:ext cx="3101991" cy="211403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48D503A-CF73-D893-8F42-FD3B11F04717}"/>
              </a:ext>
            </a:extLst>
          </p:cNvPr>
          <p:cNvSpPr txBox="1"/>
          <p:nvPr/>
        </p:nvSpPr>
        <p:spPr>
          <a:xfrm>
            <a:off x="329835" y="992150"/>
            <a:ext cx="3072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Network sharing: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n-GB" sz="1200" dirty="0"/>
              <a:t>C-Map® Discover® X and Reveal® X Charts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n-GB" sz="1200" dirty="0"/>
              <a:t>Waypoints &amp; Routes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n-GB" sz="1200" dirty="0"/>
              <a:t>Radar</a:t>
            </a:r>
          </a:p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170032-A433-5D2E-95CF-B071016547B8}"/>
              </a:ext>
            </a:extLst>
          </p:cNvPr>
          <p:cNvSpPr txBox="1"/>
          <p:nvPr/>
        </p:nvSpPr>
        <p:spPr>
          <a:xfrm>
            <a:off x="4266876" y="3765108"/>
            <a:ext cx="727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Ethernet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3A604-8D1B-9AC0-262F-EBA7CE84EFC6}"/>
              </a:ext>
            </a:extLst>
          </p:cNvPr>
          <p:cNvSpPr txBox="1"/>
          <p:nvPr/>
        </p:nvSpPr>
        <p:spPr>
          <a:xfrm>
            <a:off x="62144" y="6072535"/>
            <a:ext cx="73323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Connection of more devices may require an NEP-2 Network Expansion Port. System connections are illustrative only.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CFF52-57C5-876D-403C-46C98235852C}"/>
              </a:ext>
            </a:extLst>
          </p:cNvPr>
          <p:cNvSpPr txBox="1"/>
          <p:nvPr/>
        </p:nvSpPr>
        <p:spPr>
          <a:xfrm>
            <a:off x="317915" y="681130"/>
            <a:ext cx="6615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Minimum Requirements for Sailing Features: GPS [integrated or external], Heading, Boat Speed &amp; Wind</a:t>
            </a:r>
          </a:p>
        </p:txBody>
      </p:sp>
    </p:spTree>
    <p:extLst>
      <p:ext uri="{BB962C8B-B14F-4D97-AF65-F5344CB8AC3E}">
        <p14:creationId xmlns:p14="http://schemas.microsoft.com/office/powerpoint/2010/main" val="2593277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What’s in the box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12000"/>
            <a:ext cx="4724760" cy="4351338"/>
          </a:xfrm>
        </p:spPr>
        <p:txBody>
          <a:bodyPr>
            <a:normAutofit/>
          </a:bodyPr>
          <a:lstStyle/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Zeus S</a:t>
            </a:r>
            <a:r>
              <a:rPr lang="en-GB" sz="1300" baseline="30000" dirty="0">
                <a:solidFill>
                  <a:schemeClr val="tx1"/>
                </a:solidFill>
                <a:latin typeface="+mn-lt"/>
              </a:rPr>
              <a:t>TM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display unit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Panel mounting kit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Sun Cover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Corner clips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Power Cable (2.0m)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Fuse holder and fuse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Installation guide and quick star documentation</a:t>
            </a:r>
          </a:p>
          <a:p>
            <a:pPr>
              <a:buClrTx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Mounting U-bracket</a:t>
            </a:r>
          </a:p>
          <a:p>
            <a:pPr marL="0" indent="0">
              <a:buNone/>
            </a:pPr>
            <a:endParaRPr lang="en-GB" sz="1600" dirty="0">
              <a:latin typeface="+mn-lt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C9DD0A"/>
                </a:solidFill>
                <a:latin typeface="+mn-lt"/>
              </a:rPr>
              <a:t>Note</a:t>
            </a:r>
          </a:p>
          <a:p>
            <a:pPr marL="0" indent="0">
              <a:buNone/>
            </a:pPr>
            <a:r>
              <a:rPr lang="en-GB" sz="1400" dirty="0">
                <a:latin typeface="+mn-lt"/>
              </a:rPr>
              <a:t>NMEA2000 and Ethernet cables are not included and should be ordered separately if required</a:t>
            </a: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5F148-23C3-C445-B62F-AC3EECCB87E0}"/>
              </a:ext>
            </a:extLst>
          </p:cNvPr>
          <p:cNvSpPr txBox="1"/>
          <p:nvPr/>
        </p:nvSpPr>
        <p:spPr>
          <a:xfrm>
            <a:off x="6187710" y="4626697"/>
            <a:ext cx="173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9DD0A"/>
                </a:solidFill>
              </a:rPr>
              <a:t>Optional Accessories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A5B02F2-42B2-9CDE-13ED-E6863AC1C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73192"/>
              </p:ext>
            </p:extLst>
          </p:nvPr>
        </p:nvGraphicFramePr>
        <p:xfrm>
          <a:off x="6187710" y="4984755"/>
          <a:ext cx="5404310" cy="914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75760">
                  <a:extLst>
                    <a:ext uri="{9D8B030D-6E8A-4147-A177-3AD203B41FA5}">
                      <a16:colId xmlns:a16="http://schemas.microsoft.com/office/drawing/2014/main" val="1801204937"/>
                    </a:ext>
                  </a:extLst>
                </a:gridCol>
                <a:gridCol w="1528550">
                  <a:extLst>
                    <a:ext uri="{9D8B030D-6E8A-4147-A177-3AD203B41FA5}">
                      <a16:colId xmlns:a16="http://schemas.microsoft.com/office/drawing/2014/main" val="1451132771"/>
                    </a:ext>
                  </a:extLst>
                </a:gridCol>
              </a:tblGrid>
              <a:tr h="226228">
                <a:tc>
                  <a:txBody>
                    <a:bodyPr/>
                    <a:lstStyle/>
                    <a:p>
                      <a:pPr marL="0" algn="l" defTabSz="651558" rtl="0" eaLnBrk="1" latinLnBrk="0" hangingPunct="1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Ethernet Cable 1.8m  / 6’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15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000-0127-001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83089"/>
                  </a:ext>
                </a:extLst>
              </a:tr>
              <a:tr h="226228"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Ethernet Cable 4.5m / 15’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000-11246-001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719912"/>
                  </a:ext>
                </a:extLst>
              </a:tr>
              <a:tr h="226228">
                <a:tc>
                  <a:txBody>
                    <a:bodyPr/>
                    <a:lstStyle/>
                    <a:p>
                      <a:pPr marL="0" marR="0" lvl="0" indent="0" algn="l" defTabSz="6515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Ethernet Cable 7.6m / 25’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000-0127-30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9503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FEF5D00-2F05-B2DC-1B88-2CC031C5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975" y="845758"/>
            <a:ext cx="4079875" cy="35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9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3259-3281-B4D5-2CAB-3FB4D0F2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3" y="307756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7 – Dimensional Drawing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A1A2-1249-EB19-67AF-DE0E42DC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9CDF2-3760-E946-B34D-9EC698C6CC7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4917-8321-CC75-DB60-F8B120A07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0E430-901E-D941-B37B-B64A216CF244}" type="datetime5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11-Jan-23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C5B7264-8FD0-67B8-73A7-40B366EB7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938" y="1611440"/>
            <a:ext cx="7374649" cy="36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44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3259-3281-B4D5-2CAB-3FB4D0F2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3" y="307756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9 – Dimensional Drawing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A1A2-1249-EB19-67AF-DE0E42DC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9CDF2-3760-E946-B34D-9EC698C6CC7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4917-8321-CC75-DB60-F8B120A07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0E430-901E-D941-B37B-B64A216CF244}" type="datetime5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11-Jan-23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9B778-5D9B-173C-1370-200DA00B2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472" y="1553329"/>
            <a:ext cx="7835055" cy="37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16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3259-3281-B4D5-2CAB-3FB4D0F2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3" y="307756"/>
            <a:ext cx="10633800" cy="548361"/>
          </a:xfrm>
        </p:spPr>
        <p:txBody>
          <a:bodyPr>
            <a:normAutofit/>
          </a:bodyPr>
          <a:lstStyle/>
          <a:p>
            <a:r>
              <a:rPr lang="en-GB" sz="3200" dirty="0"/>
              <a:t>Zeus® S 12 – Dimensional Drawing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A1A2-1249-EB19-67AF-DE0E42DC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9CDF2-3760-E946-B34D-9EC698C6CC7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4917-8321-CC75-DB60-F8B120A07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0E430-901E-D941-B37B-B64A216CF244}" type="datetime5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11-Jan-23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C909D-5FEA-36FA-0D14-F8C729A22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015" y="1313510"/>
            <a:ext cx="8633970" cy="42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80" y="146213"/>
            <a:ext cx="11525337" cy="768085"/>
          </a:xfrm>
        </p:spPr>
        <p:txBody>
          <a:bodyPr/>
          <a:lstStyle/>
          <a:p>
            <a:r>
              <a:rPr lang="en-GB" b="0" dirty="0">
                <a:solidFill>
                  <a:schemeClr val="bg1"/>
                </a:solidFill>
              </a:rPr>
              <a:t>Zeus® S - Overview </a:t>
            </a:r>
          </a:p>
        </p:txBody>
      </p:sp>
      <p:pic>
        <p:nvPicPr>
          <p:cNvPr id="64" name="Picture 6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A0B0A17-EC67-E2FC-A1AC-D06BEFC68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109" y="2403566"/>
            <a:ext cx="4841589" cy="3296194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7AB5252-B38C-2F34-E0E1-43B0B14EA2A2}"/>
              </a:ext>
            </a:extLst>
          </p:cNvPr>
          <p:cNvGrpSpPr/>
          <p:nvPr/>
        </p:nvGrpSpPr>
        <p:grpSpPr>
          <a:xfrm>
            <a:off x="8936225" y="4691171"/>
            <a:ext cx="220191" cy="230832"/>
            <a:chOff x="8751225" y="5114749"/>
            <a:chExt cx="220191" cy="23083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B7DC55-15C3-122A-574B-704520C5EA1F}"/>
                </a:ext>
              </a:extLst>
            </p:cNvPr>
            <p:cNvSpPr/>
            <p:nvPr/>
          </p:nvSpPr>
          <p:spPr>
            <a:xfrm>
              <a:off x="8769498" y="5138846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2EDDF3-B4A2-B048-74EC-8F7A7121AB3C}"/>
                </a:ext>
              </a:extLst>
            </p:cNvPr>
            <p:cNvSpPr txBox="1"/>
            <p:nvPr/>
          </p:nvSpPr>
          <p:spPr>
            <a:xfrm>
              <a:off x="8751225" y="5114749"/>
              <a:ext cx="220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8539026-E501-44D3-9A60-3BE1976FE8BF}"/>
              </a:ext>
            </a:extLst>
          </p:cNvPr>
          <p:cNvGrpSpPr/>
          <p:nvPr/>
        </p:nvGrpSpPr>
        <p:grpSpPr>
          <a:xfrm>
            <a:off x="8424279" y="4691171"/>
            <a:ext cx="203464" cy="230832"/>
            <a:chOff x="8239279" y="5114749"/>
            <a:chExt cx="203464" cy="23083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008FE4-ECEB-A763-3DEC-AF9BF0F9D253}"/>
                </a:ext>
              </a:extLst>
            </p:cNvPr>
            <p:cNvSpPr/>
            <p:nvPr/>
          </p:nvSpPr>
          <p:spPr>
            <a:xfrm>
              <a:off x="8254034" y="5138846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B7C129-FC28-BA98-89F5-9A71A843AD6A}"/>
                </a:ext>
              </a:extLst>
            </p:cNvPr>
            <p:cNvSpPr txBox="1"/>
            <p:nvPr/>
          </p:nvSpPr>
          <p:spPr>
            <a:xfrm>
              <a:off x="8239279" y="5114749"/>
              <a:ext cx="2034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8E60811-BC79-DCD9-EDD3-726F96CE7BA8}"/>
              </a:ext>
            </a:extLst>
          </p:cNvPr>
          <p:cNvGrpSpPr/>
          <p:nvPr/>
        </p:nvGrpSpPr>
        <p:grpSpPr>
          <a:xfrm>
            <a:off x="9498049" y="4212179"/>
            <a:ext cx="277094" cy="230832"/>
            <a:chOff x="9242737" y="3992732"/>
            <a:chExt cx="277094" cy="23083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3455E0A-0082-5127-6B22-C252342DFA45}"/>
                </a:ext>
              </a:extLst>
            </p:cNvPr>
            <p:cNvSpPr/>
            <p:nvPr/>
          </p:nvSpPr>
          <p:spPr>
            <a:xfrm>
              <a:off x="9296418" y="4018148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82CC0F-658D-2707-7479-B49D358D1B74}"/>
                </a:ext>
              </a:extLst>
            </p:cNvPr>
            <p:cNvSpPr txBox="1"/>
            <p:nvPr/>
          </p:nvSpPr>
          <p:spPr>
            <a:xfrm>
              <a:off x="9242737" y="3992732"/>
              <a:ext cx="277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1994603-4DB6-480B-1115-1BCA15078FC8}"/>
              </a:ext>
            </a:extLst>
          </p:cNvPr>
          <p:cNvGrpSpPr/>
          <p:nvPr/>
        </p:nvGrpSpPr>
        <p:grpSpPr>
          <a:xfrm>
            <a:off x="9470140" y="4691171"/>
            <a:ext cx="220191" cy="230832"/>
            <a:chOff x="10345953" y="5114749"/>
            <a:chExt cx="220191" cy="23083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823B01B-7464-0979-C469-1AE2AAD99829}"/>
                </a:ext>
              </a:extLst>
            </p:cNvPr>
            <p:cNvSpPr/>
            <p:nvPr/>
          </p:nvSpPr>
          <p:spPr>
            <a:xfrm>
              <a:off x="10368017" y="5147644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77454A8-EC61-2F63-5CA8-D859D178469C}"/>
                </a:ext>
              </a:extLst>
            </p:cNvPr>
            <p:cNvSpPr txBox="1"/>
            <p:nvPr/>
          </p:nvSpPr>
          <p:spPr>
            <a:xfrm>
              <a:off x="10345953" y="5114749"/>
              <a:ext cx="220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6547138-40C4-F98D-142A-921AC953EC9D}"/>
              </a:ext>
            </a:extLst>
          </p:cNvPr>
          <p:cNvGrpSpPr/>
          <p:nvPr/>
        </p:nvGrpSpPr>
        <p:grpSpPr>
          <a:xfrm>
            <a:off x="10002280" y="4691171"/>
            <a:ext cx="220191" cy="230832"/>
            <a:chOff x="9817280" y="5114749"/>
            <a:chExt cx="220191" cy="23083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6E90234-8D02-56EE-5944-5EF9E62DC24C}"/>
                </a:ext>
              </a:extLst>
            </p:cNvPr>
            <p:cNvSpPr/>
            <p:nvPr/>
          </p:nvSpPr>
          <p:spPr>
            <a:xfrm>
              <a:off x="9833743" y="5149414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CCA6B83-B3DF-5ED3-8762-06B18A47E5D9}"/>
                </a:ext>
              </a:extLst>
            </p:cNvPr>
            <p:cNvSpPr txBox="1"/>
            <p:nvPr/>
          </p:nvSpPr>
          <p:spPr>
            <a:xfrm>
              <a:off x="9817280" y="5114749"/>
              <a:ext cx="220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4AE97C3-88A7-498D-716A-9723E05514B4}"/>
              </a:ext>
            </a:extLst>
          </p:cNvPr>
          <p:cNvGrpSpPr/>
          <p:nvPr/>
        </p:nvGrpSpPr>
        <p:grpSpPr>
          <a:xfrm>
            <a:off x="9758906" y="2799451"/>
            <a:ext cx="329673" cy="215444"/>
            <a:chOff x="9221231" y="2654526"/>
            <a:chExt cx="329673" cy="21544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40B93DC-F4D5-8982-D018-9218EED59277}"/>
                </a:ext>
              </a:extLst>
            </p:cNvPr>
            <p:cNvSpPr/>
            <p:nvPr/>
          </p:nvSpPr>
          <p:spPr>
            <a:xfrm>
              <a:off x="9304777" y="2673049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F296445-368F-C0BE-A4C4-19E5DFDFA747}"/>
                </a:ext>
              </a:extLst>
            </p:cNvPr>
            <p:cNvSpPr txBox="1"/>
            <p:nvPr/>
          </p:nvSpPr>
          <p:spPr>
            <a:xfrm>
              <a:off x="9221231" y="2654526"/>
              <a:ext cx="3296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1E00059-261C-F413-413B-160912CBCE65}"/>
              </a:ext>
            </a:extLst>
          </p:cNvPr>
          <p:cNvGrpSpPr/>
          <p:nvPr/>
        </p:nvGrpSpPr>
        <p:grpSpPr>
          <a:xfrm>
            <a:off x="10339540" y="3508659"/>
            <a:ext cx="216375" cy="230832"/>
            <a:chOff x="10339540" y="3508659"/>
            <a:chExt cx="216375" cy="23083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26D3629-CC4E-1722-9ED4-292BBD6BAE57}"/>
                </a:ext>
              </a:extLst>
            </p:cNvPr>
            <p:cNvSpPr/>
            <p:nvPr/>
          </p:nvSpPr>
          <p:spPr>
            <a:xfrm>
              <a:off x="10357728" y="3526381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CF4C73-53B0-B71E-0A26-31387BA735D0}"/>
                </a:ext>
              </a:extLst>
            </p:cNvPr>
            <p:cNvSpPr txBox="1"/>
            <p:nvPr/>
          </p:nvSpPr>
          <p:spPr>
            <a:xfrm>
              <a:off x="10339540" y="3508659"/>
              <a:ext cx="2163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55484" y="955574"/>
            <a:ext cx="3168000" cy="36000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1100" dirty="0">
                <a:solidFill>
                  <a:srgbClr val="FFFFFF"/>
                </a:solidFill>
                <a:latin typeface="+mn-lt"/>
                <a:ea typeface="ＭＳ Ｐゴシック"/>
              </a:rPr>
              <a:t>12V power supply - 4 pin with yellow ignition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855484" y="1811413"/>
            <a:ext cx="3168000" cy="36000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1100" dirty="0">
                <a:solidFill>
                  <a:srgbClr val="FFFFFF"/>
                </a:solidFill>
                <a:latin typeface="+mn-lt"/>
                <a:ea typeface="ＭＳ Ｐゴシック"/>
              </a:rPr>
              <a:t>NMEA 2000® compliant interface (Micro-C)</a:t>
            </a:r>
            <a:endParaRPr lang="en-GB" sz="11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855484" y="2249061"/>
            <a:ext cx="3168000" cy="36000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1100" dirty="0">
                <a:solidFill>
                  <a:srgbClr val="FFFFFF"/>
                </a:solidFill>
                <a:latin typeface="+mn-lt"/>
                <a:ea typeface="ＭＳ Ｐゴシック"/>
              </a:rPr>
              <a:t>Ethernet, 100mbps, waterproof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855484" y="1370754"/>
            <a:ext cx="3168000" cy="360000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sz="1100" dirty="0">
                <a:solidFill>
                  <a:srgbClr val="FFFFFF"/>
                </a:solidFill>
                <a:latin typeface="+mn-lt"/>
                <a:ea typeface="ＭＳ Ｐゴシック"/>
              </a:rPr>
              <a:t>Latest industrial-spec Quad-core micro processors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557BDC-0673-DD32-CAEF-7B39A78B3640}"/>
              </a:ext>
            </a:extLst>
          </p:cNvPr>
          <p:cNvGrpSpPr/>
          <p:nvPr/>
        </p:nvGrpSpPr>
        <p:grpSpPr>
          <a:xfrm>
            <a:off x="479656" y="1404994"/>
            <a:ext cx="324464" cy="294455"/>
            <a:chOff x="373910" y="1232011"/>
            <a:chExt cx="324464" cy="294455"/>
          </a:xfrm>
        </p:grpSpPr>
        <p:sp>
          <p:nvSpPr>
            <p:cNvPr id="22" name="Oval 21"/>
            <p:cNvSpPr/>
            <p:nvPr/>
          </p:nvSpPr>
          <p:spPr>
            <a:xfrm>
              <a:off x="388915" y="1232011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910" y="1252280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53D883-497C-68D9-A2A4-CED3E11FA135}"/>
              </a:ext>
            </a:extLst>
          </p:cNvPr>
          <p:cNvGrpSpPr/>
          <p:nvPr/>
        </p:nvGrpSpPr>
        <p:grpSpPr>
          <a:xfrm>
            <a:off x="479656" y="1838874"/>
            <a:ext cx="324464" cy="294455"/>
            <a:chOff x="383046" y="1667975"/>
            <a:chExt cx="324464" cy="294455"/>
          </a:xfrm>
        </p:grpSpPr>
        <p:sp>
          <p:nvSpPr>
            <p:cNvPr id="23" name="Oval 22"/>
            <p:cNvSpPr/>
            <p:nvPr/>
          </p:nvSpPr>
          <p:spPr>
            <a:xfrm>
              <a:off x="398051" y="1667975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46" y="1688244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C28C58-C455-45A5-D72A-CC85A04D1C14}"/>
              </a:ext>
            </a:extLst>
          </p:cNvPr>
          <p:cNvGrpSpPr/>
          <p:nvPr/>
        </p:nvGrpSpPr>
        <p:grpSpPr>
          <a:xfrm>
            <a:off x="479656" y="2272754"/>
            <a:ext cx="324464" cy="294455"/>
            <a:chOff x="383438" y="2115678"/>
            <a:chExt cx="324464" cy="294455"/>
          </a:xfrm>
        </p:grpSpPr>
        <p:sp>
          <p:nvSpPr>
            <p:cNvPr id="24" name="Oval 23"/>
            <p:cNvSpPr/>
            <p:nvPr/>
          </p:nvSpPr>
          <p:spPr>
            <a:xfrm>
              <a:off x="398443" y="2115678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438" y="2135947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8897B4-9B7D-7DDB-7060-D91FDC049FE0}"/>
              </a:ext>
            </a:extLst>
          </p:cNvPr>
          <p:cNvGrpSpPr/>
          <p:nvPr/>
        </p:nvGrpSpPr>
        <p:grpSpPr>
          <a:xfrm>
            <a:off x="479656" y="2706634"/>
            <a:ext cx="324464" cy="294455"/>
            <a:chOff x="398051" y="2566378"/>
            <a:chExt cx="324464" cy="294455"/>
          </a:xfrm>
        </p:grpSpPr>
        <p:sp>
          <p:nvSpPr>
            <p:cNvPr id="46" name="Oval 45"/>
            <p:cNvSpPr/>
            <p:nvPr/>
          </p:nvSpPr>
          <p:spPr>
            <a:xfrm>
              <a:off x="413056" y="2566378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8051" y="2586647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63BB586-0712-448A-ACB5-82DFE4A2542A}"/>
              </a:ext>
            </a:extLst>
          </p:cNvPr>
          <p:cNvSpPr txBox="1">
            <a:spLocks/>
          </p:cNvSpPr>
          <p:nvPr/>
        </p:nvSpPr>
        <p:spPr>
          <a:xfrm>
            <a:off x="855484" y="2672865"/>
            <a:ext cx="3168000" cy="3600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Dual Wi-Fi (802.11g) </a:t>
            </a:r>
            <a:r>
              <a:rPr lang="en-GB" sz="1100" dirty="0">
                <a:solidFill>
                  <a:prstClr val="white"/>
                </a:solidFill>
              </a:rPr>
              <a:t>for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Over The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 Air software upgrades and B&amp;G App support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itchFamily="-105" charset="-128"/>
            </a:endParaRP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79415BD-BC67-4F74-938F-29A376BA51DF}"/>
              </a:ext>
            </a:extLst>
          </p:cNvPr>
          <p:cNvSpPr txBox="1">
            <a:spLocks/>
          </p:cNvSpPr>
          <p:nvPr/>
        </p:nvSpPr>
        <p:spPr>
          <a:xfrm>
            <a:off x="3593983" y="3549691"/>
            <a:ext cx="2301515" cy="4026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7F0FC7-6891-5B47-97E5-827956624F6D}"/>
              </a:ext>
            </a:extLst>
          </p:cNvPr>
          <p:cNvGrpSpPr/>
          <p:nvPr/>
        </p:nvGrpSpPr>
        <p:grpSpPr>
          <a:xfrm>
            <a:off x="479656" y="988698"/>
            <a:ext cx="324464" cy="294455"/>
            <a:chOff x="388914" y="793373"/>
            <a:chExt cx="324464" cy="29445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CDDA09-8895-41D7-BF81-8A109F7784B7}"/>
                </a:ext>
              </a:extLst>
            </p:cNvPr>
            <p:cNvSpPr/>
            <p:nvPr/>
          </p:nvSpPr>
          <p:spPr>
            <a:xfrm>
              <a:off x="403919" y="793373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961BD65-D5E3-4DCF-9848-AB925DA9AD5B}"/>
                </a:ext>
              </a:extLst>
            </p:cNvPr>
            <p:cNvSpPr txBox="1"/>
            <p:nvPr/>
          </p:nvSpPr>
          <p:spPr>
            <a:xfrm>
              <a:off x="388914" y="813642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3ABBE64E-EB89-4FFD-8D29-785DBDD50D25}"/>
              </a:ext>
            </a:extLst>
          </p:cNvPr>
          <p:cNvSpPr txBox="1"/>
          <p:nvPr/>
        </p:nvSpPr>
        <p:spPr>
          <a:xfrm>
            <a:off x="855484" y="3586372"/>
            <a:ext cx="3168000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+mn-cs"/>
              </a:rPr>
              <a:t>IP67 Environmental rating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35EDDC-89E4-6D31-93AA-C3F3DF7E8D4C}"/>
              </a:ext>
            </a:extLst>
          </p:cNvPr>
          <p:cNvGrpSpPr/>
          <p:nvPr/>
        </p:nvGrpSpPr>
        <p:grpSpPr>
          <a:xfrm>
            <a:off x="479656" y="3574394"/>
            <a:ext cx="324464" cy="294455"/>
            <a:chOff x="390827" y="3434548"/>
            <a:chExt cx="324464" cy="294455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E191A4D-5CA5-4353-BD5C-3BA6368CA22B}"/>
                </a:ext>
              </a:extLst>
            </p:cNvPr>
            <p:cNvSpPr/>
            <p:nvPr/>
          </p:nvSpPr>
          <p:spPr>
            <a:xfrm>
              <a:off x="405832" y="3434548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DBE497-A773-4367-AB5D-0291854BFA17}"/>
                </a:ext>
              </a:extLst>
            </p:cNvPr>
            <p:cNvSpPr txBox="1"/>
            <p:nvPr/>
          </p:nvSpPr>
          <p:spPr>
            <a:xfrm>
              <a:off x="390827" y="3454817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E9A1359-9838-729C-9464-2649EE047D3D}"/>
              </a:ext>
            </a:extLst>
          </p:cNvPr>
          <p:cNvGrpSpPr/>
          <p:nvPr/>
        </p:nvGrpSpPr>
        <p:grpSpPr>
          <a:xfrm>
            <a:off x="479656" y="4008274"/>
            <a:ext cx="324464" cy="294455"/>
            <a:chOff x="380995" y="3860195"/>
            <a:chExt cx="324464" cy="29445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22C263-F9F8-73AF-FD24-D491CD0AA545}"/>
                </a:ext>
              </a:extLst>
            </p:cNvPr>
            <p:cNvSpPr/>
            <p:nvPr/>
          </p:nvSpPr>
          <p:spPr>
            <a:xfrm>
              <a:off x="396000" y="3860195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1355E2-3510-9079-9720-F69DCCF334C7}"/>
                </a:ext>
              </a:extLst>
            </p:cNvPr>
            <p:cNvSpPr txBox="1"/>
            <p:nvPr/>
          </p:nvSpPr>
          <p:spPr>
            <a:xfrm>
              <a:off x="380995" y="3880464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8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027D22-F6B5-29E8-40F1-FD94E9EC8518}"/>
              </a:ext>
            </a:extLst>
          </p:cNvPr>
          <p:cNvGrpSpPr/>
          <p:nvPr/>
        </p:nvGrpSpPr>
        <p:grpSpPr>
          <a:xfrm>
            <a:off x="479656" y="4450946"/>
            <a:ext cx="324464" cy="294455"/>
            <a:chOff x="365991" y="4311228"/>
            <a:chExt cx="324464" cy="29445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4939678-0DEE-E0A0-BFAF-6FC5CF81CB1F}"/>
                </a:ext>
              </a:extLst>
            </p:cNvPr>
            <p:cNvSpPr/>
            <p:nvPr/>
          </p:nvSpPr>
          <p:spPr>
            <a:xfrm>
              <a:off x="380996" y="4311228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7C4AAB-7074-1A3E-2B6D-FDB59A8F86E2}"/>
                </a:ext>
              </a:extLst>
            </p:cNvPr>
            <p:cNvSpPr txBox="1"/>
            <p:nvPr/>
          </p:nvSpPr>
          <p:spPr>
            <a:xfrm>
              <a:off x="365991" y="4331497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9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2D480C-7F3B-D970-8909-509656E71DE4}"/>
              </a:ext>
            </a:extLst>
          </p:cNvPr>
          <p:cNvGrpSpPr/>
          <p:nvPr/>
        </p:nvGrpSpPr>
        <p:grpSpPr>
          <a:xfrm>
            <a:off x="479656" y="3140514"/>
            <a:ext cx="324464" cy="294455"/>
            <a:chOff x="388914" y="3006851"/>
            <a:chExt cx="324464" cy="29445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5F79B4-1A9B-76DF-D0FB-557394479889}"/>
                </a:ext>
              </a:extLst>
            </p:cNvPr>
            <p:cNvSpPr/>
            <p:nvPr/>
          </p:nvSpPr>
          <p:spPr>
            <a:xfrm>
              <a:off x="403919" y="3006851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059FAC-6CCD-4DB7-7EFA-EC96F363A5B0}"/>
                </a:ext>
              </a:extLst>
            </p:cNvPr>
            <p:cNvSpPr txBox="1"/>
            <p:nvPr/>
          </p:nvSpPr>
          <p:spPr>
            <a:xfrm>
              <a:off x="388914" y="3027120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6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44BA99A-436D-68A8-4B6F-4ABB5BB08F76}"/>
              </a:ext>
            </a:extLst>
          </p:cNvPr>
          <p:cNvSpPr txBox="1">
            <a:spLocks/>
          </p:cNvSpPr>
          <p:nvPr/>
        </p:nvSpPr>
        <p:spPr>
          <a:xfrm>
            <a:off x="855484" y="3117135"/>
            <a:ext cx="3168000" cy="3600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Waterproof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 Micro SD card slot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itchFamily="-105" charset="-128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28E8637-9607-47B3-0B34-3D0E9EB0E397}"/>
              </a:ext>
            </a:extLst>
          </p:cNvPr>
          <p:cNvSpPr txBox="1">
            <a:spLocks/>
          </p:cNvSpPr>
          <p:nvPr/>
        </p:nvSpPr>
        <p:spPr>
          <a:xfrm>
            <a:off x="855484" y="3979986"/>
            <a:ext cx="3168000" cy="3600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USB Port (Zeus S 9 &amp; 12)</a:t>
            </a:r>
            <a:endParaRPr lang="en-GB" sz="1100" dirty="0">
              <a:solidFill>
                <a:prstClr val="white"/>
              </a:solidFill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0AEEDFF-28DC-DF76-9429-545B9284B72F}"/>
              </a:ext>
            </a:extLst>
          </p:cNvPr>
          <p:cNvSpPr txBox="1">
            <a:spLocks/>
          </p:cNvSpPr>
          <p:nvPr/>
        </p:nvSpPr>
        <p:spPr>
          <a:xfrm>
            <a:off x="855484" y="4420425"/>
            <a:ext cx="3168000" cy="3600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Sonar – CHIRP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 / Single Frequency, StructureScan, ActiveImaging</a:t>
            </a:r>
            <a:r>
              <a:rPr lang="en-GB" sz="1100" dirty="0">
                <a:solidFill>
                  <a:prstClr val="white"/>
                </a:solidFill>
              </a:rPr>
              <a:t> and </a:t>
            </a:r>
            <a:r>
              <a:rPr kumimoji="0" lang="en-GB" sz="11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TotalScan support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itchFamily="-105" charset="-128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621042-42C0-D276-D75B-7254EAEDBBE1}"/>
              </a:ext>
            </a:extLst>
          </p:cNvPr>
          <p:cNvGrpSpPr/>
          <p:nvPr/>
        </p:nvGrpSpPr>
        <p:grpSpPr>
          <a:xfrm>
            <a:off x="479656" y="4933182"/>
            <a:ext cx="324464" cy="294455"/>
            <a:chOff x="358906" y="4866332"/>
            <a:chExt cx="324464" cy="29445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5A325C4-D42F-C2CE-A193-959B50340322}"/>
                </a:ext>
              </a:extLst>
            </p:cNvPr>
            <p:cNvSpPr/>
            <p:nvPr/>
          </p:nvSpPr>
          <p:spPr>
            <a:xfrm>
              <a:off x="380401" y="4866332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C2A3C39-C93C-2D24-4D46-431C02027770}"/>
                </a:ext>
              </a:extLst>
            </p:cNvPr>
            <p:cNvSpPr txBox="1"/>
            <p:nvPr/>
          </p:nvSpPr>
          <p:spPr>
            <a:xfrm>
              <a:off x="358906" y="4886601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10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BA8600B5-3EE2-54DE-48B7-23CBE9EE7502}"/>
              </a:ext>
            </a:extLst>
          </p:cNvPr>
          <p:cNvSpPr txBox="1">
            <a:spLocks/>
          </p:cNvSpPr>
          <p:nvPr/>
        </p:nvSpPr>
        <p:spPr>
          <a:xfrm>
            <a:off x="855483" y="4936805"/>
            <a:ext cx="3949513" cy="3600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5155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05" charset="0"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itchFamily="-105" charset="-128"/>
              </a:rPr>
              <a:t>Internal GPS with sail-specific filtering and </a:t>
            </a:r>
            <a:r>
              <a:rPr lang="en-GB" sz="1100" dirty="0">
                <a:solidFill>
                  <a:prstClr val="white"/>
                </a:solidFill>
              </a:rPr>
              <a:t>10Hz position updates. GLONASS, Galileo, Beidou and QZSS constellation support for highly-accurate positioning worldwide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itchFamily="-105" charset="-128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79B163C-53E9-4B2C-DED0-C044DC01CA3F}"/>
              </a:ext>
            </a:extLst>
          </p:cNvPr>
          <p:cNvGrpSpPr/>
          <p:nvPr/>
        </p:nvGrpSpPr>
        <p:grpSpPr>
          <a:xfrm>
            <a:off x="479656" y="5440923"/>
            <a:ext cx="324464" cy="294455"/>
            <a:chOff x="365991" y="5454115"/>
            <a:chExt cx="324464" cy="294455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6A2A950-5C0D-1ADC-EBAB-31EF2446BE7D}"/>
                </a:ext>
              </a:extLst>
            </p:cNvPr>
            <p:cNvSpPr/>
            <p:nvPr/>
          </p:nvSpPr>
          <p:spPr>
            <a:xfrm>
              <a:off x="387486" y="5454115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CFA07E-3340-6B37-05BC-CBD50C5A4CBC}"/>
                </a:ext>
              </a:extLst>
            </p:cNvPr>
            <p:cNvSpPr txBox="1"/>
            <p:nvPr/>
          </p:nvSpPr>
          <p:spPr>
            <a:xfrm>
              <a:off x="365991" y="5474384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11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2AE52ED4-12F6-6768-3075-FBF6E006721E}"/>
              </a:ext>
            </a:extLst>
          </p:cNvPr>
          <p:cNvSpPr txBox="1">
            <a:spLocks/>
          </p:cNvSpPr>
          <p:nvPr/>
        </p:nvSpPr>
        <p:spPr>
          <a:xfrm>
            <a:off x="844924" y="5444594"/>
            <a:ext cx="3168000" cy="29381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400" kern="120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51559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30311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954675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606233" indent="0" algn="l" defTabSz="65155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105" charset="0"/>
              <a:buNone/>
              <a:defRPr sz="1800" kern="1200" baseline="0">
                <a:solidFill>
                  <a:schemeClr val="accent6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358356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5129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668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8244" indent="-325779" algn="l" defTabSz="651558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1100" dirty="0">
                <a:solidFill>
                  <a:srgbClr val="FFFFFF"/>
                </a:solidFill>
                <a:ea typeface="ＭＳ Ｐゴシック"/>
              </a:rPr>
              <a:t>Ultra-bright IPS SolarMAX</a:t>
            </a:r>
            <a:r>
              <a:rPr lang="en-GB" sz="1100" dirty="0">
                <a:solidFill>
                  <a:srgbClr val="FFFFFF"/>
                </a:solidFill>
                <a:ea typeface="+mn-lt"/>
                <a:cs typeface="+mn-lt"/>
              </a:rPr>
              <a:t>™</a:t>
            </a:r>
            <a:r>
              <a:rPr lang="en-GB" sz="1100" dirty="0">
                <a:solidFill>
                  <a:srgbClr val="FFFFFF"/>
                </a:solidFill>
                <a:ea typeface="ＭＳ Ｐゴシック"/>
              </a:rPr>
              <a:t> HD display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31245BC-83C5-9301-47F7-EAFA7FDD8069}"/>
              </a:ext>
            </a:extLst>
          </p:cNvPr>
          <p:cNvGrpSpPr/>
          <p:nvPr/>
        </p:nvGrpSpPr>
        <p:grpSpPr>
          <a:xfrm>
            <a:off x="4241073" y="1158240"/>
            <a:ext cx="4728251" cy="2918556"/>
            <a:chOff x="4241073" y="1158240"/>
            <a:chExt cx="4728251" cy="291855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F40D585-62C8-7DB3-7E3F-E29C57196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41073" y="1158240"/>
              <a:ext cx="4728251" cy="291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B0BF43-D2AD-DBFE-4728-8353B1E63F47}"/>
                </a:ext>
              </a:extLst>
            </p:cNvPr>
            <p:cNvGrpSpPr/>
            <p:nvPr/>
          </p:nvGrpSpPr>
          <p:grpSpPr>
            <a:xfrm>
              <a:off x="5710208" y="1347577"/>
              <a:ext cx="415717" cy="230832"/>
              <a:chOff x="4310009" y="4051790"/>
              <a:chExt cx="415717" cy="23083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8C11C1-C90E-FFE5-2F15-395468E737A3}"/>
                  </a:ext>
                </a:extLst>
              </p:cNvPr>
              <p:cNvSpPr/>
              <p:nvPr/>
            </p:nvSpPr>
            <p:spPr>
              <a:xfrm>
                <a:off x="4427868" y="4076224"/>
                <a:ext cx="180000" cy="180000"/>
              </a:xfrm>
              <a:prstGeom prst="ellipse">
                <a:avLst/>
              </a:prstGeom>
              <a:solidFill>
                <a:srgbClr val="C9DD0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Uni Sans Ligh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CFBE25-C66C-7957-5C39-307B90533E17}"/>
                  </a:ext>
                </a:extLst>
              </p:cNvPr>
              <p:cNvSpPr txBox="1"/>
              <p:nvPr/>
            </p:nvSpPr>
            <p:spPr>
              <a:xfrm>
                <a:off x="4310009" y="4051790"/>
                <a:ext cx="41571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endPara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F6216F5-B53A-B4CD-4378-57FE48634122}"/>
                </a:ext>
              </a:extLst>
            </p:cNvPr>
            <p:cNvGrpSpPr/>
            <p:nvPr/>
          </p:nvGrpSpPr>
          <p:grpSpPr>
            <a:xfrm>
              <a:off x="5098261" y="2779422"/>
              <a:ext cx="287528" cy="215444"/>
              <a:chOff x="4386710" y="4071118"/>
              <a:chExt cx="228393" cy="187532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4C8B1B16-5C53-86E8-52B6-F29EC844891A}"/>
                  </a:ext>
                </a:extLst>
              </p:cNvPr>
              <p:cNvSpPr/>
              <p:nvPr/>
            </p:nvSpPr>
            <p:spPr>
              <a:xfrm>
                <a:off x="4427869" y="4076224"/>
                <a:ext cx="149007" cy="157130"/>
              </a:xfrm>
              <a:prstGeom prst="ellipse">
                <a:avLst/>
              </a:prstGeom>
              <a:solidFill>
                <a:srgbClr val="C9DD0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Uni Sans Light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E4770A2-861C-C202-F1C1-F0260CEA45EE}"/>
                  </a:ext>
                </a:extLst>
              </p:cNvPr>
              <p:cNvSpPr txBox="1"/>
              <p:nvPr/>
            </p:nvSpPr>
            <p:spPr>
              <a:xfrm>
                <a:off x="4386710" y="4071118"/>
                <a:ext cx="228393" cy="187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  <a:endPara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5577AE3-ABD5-C6D2-3D1D-18C3D875E573}"/>
                </a:ext>
              </a:extLst>
            </p:cNvPr>
            <p:cNvSpPr/>
            <p:nvPr/>
          </p:nvSpPr>
          <p:spPr>
            <a:xfrm>
              <a:off x="5150082" y="3067945"/>
              <a:ext cx="187588" cy="180516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D053D9-D66E-B08E-8E73-F4C183FAFCF7}"/>
                </a:ext>
              </a:extLst>
            </p:cNvPr>
            <p:cNvSpPr txBox="1"/>
            <p:nvPr/>
          </p:nvSpPr>
          <p:spPr>
            <a:xfrm>
              <a:off x="5098263" y="3064912"/>
              <a:ext cx="2875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79E98F-E89B-2E99-81E5-6F603B546F79}"/>
              </a:ext>
            </a:extLst>
          </p:cNvPr>
          <p:cNvSpPr txBox="1"/>
          <p:nvPr/>
        </p:nvSpPr>
        <p:spPr>
          <a:xfrm>
            <a:off x="844924" y="5897532"/>
            <a:ext cx="61018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Touch screen for quick and simple operation. Includes touch-lock feature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-105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BDFBE-8682-7ED7-4EA9-E37A63B30DE3}"/>
              </a:ext>
            </a:extLst>
          </p:cNvPr>
          <p:cNvGrpSpPr/>
          <p:nvPr/>
        </p:nvGrpSpPr>
        <p:grpSpPr>
          <a:xfrm>
            <a:off x="471142" y="5870126"/>
            <a:ext cx="324464" cy="294455"/>
            <a:chOff x="365991" y="5454115"/>
            <a:chExt cx="324464" cy="29445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64D9189-7667-ABC6-28B6-B42585C27601}"/>
                </a:ext>
              </a:extLst>
            </p:cNvPr>
            <p:cNvSpPr/>
            <p:nvPr/>
          </p:nvSpPr>
          <p:spPr>
            <a:xfrm>
              <a:off x="387486" y="5454115"/>
              <a:ext cx="294455" cy="294455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ni Sans Ligh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0B0BC2-0791-A09C-6044-FACE98BF3008}"/>
                </a:ext>
              </a:extLst>
            </p:cNvPr>
            <p:cNvSpPr txBox="1"/>
            <p:nvPr/>
          </p:nvSpPr>
          <p:spPr>
            <a:xfrm>
              <a:off x="365991" y="5474384"/>
              <a:ext cx="3244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12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B10D2BF-6D4B-EDF6-E154-CD2312B7378A}"/>
              </a:ext>
            </a:extLst>
          </p:cNvPr>
          <p:cNvGrpSpPr/>
          <p:nvPr/>
        </p:nvGrpSpPr>
        <p:grpSpPr>
          <a:xfrm>
            <a:off x="5359075" y="3865215"/>
            <a:ext cx="220191" cy="230832"/>
            <a:chOff x="9271189" y="5106040"/>
            <a:chExt cx="220191" cy="23083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407384B-FF0F-3780-3278-F13BAE97AF98}"/>
                </a:ext>
              </a:extLst>
            </p:cNvPr>
            <p:cNvSpPr/>
            <p:nvPr/>
          </p:nvSpPr>
          <p:spPr>
            <a:xfrm>
              <a:off x="9282734" y="5141030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94B094-050F-BBC6-CAE0-6E2B3BDD589D}"/>
                </a:ext>
              </a:extLst>
            </p:cNvPr>
            <p:cNvSpPr txBox="1"/>
            <p:nvPr/>
          </p:nvSpPr>
          <p:spPr>
            <a:xfrm>
              <a:off x="9271189" y="5106040"/>
              <a:ext cx="220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687153-D492-EBF1-E1EB-6318ACDDE33C}"/>
              </a:ext>
            </a:extLst>
          </p:cNvPr>
          <p:cNvGrpSpPr/>
          <p:nvPr/>
        </p:nvGrpSpPr>
        <p:grpSpPr>
          <a:xfrm>
            <a:off x="10537728" y="4691171"/>
            <a:ext cx="220191" cy="230832"/>
            <a:chOff x="9271189" y="5106040"/>
            <a:chExt cx="220191" cy="2308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419ED7E-09D2-F987-7924-A15503AEA7FB}"/>
                </a:ext>
              </a:extLst>
            </p:cNvPr>
            <p:cNvSpPr/>
            <p:nvPr/>
          </p:nvSpPr>
          <p:spPr>
            <a:xfrm>
              <a:off x="9282734" y="5141030"/>
              <a:ext cx="180000" cy="180000"/>
            </a:xfrm>
            <a:prstGeom prst="ellipse">
              <a:avLst/>
            </a:prstGeom>
            <a:solidFill>
              <a:srgbClr val="C9DD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Uni Sans Ligh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9AE6E2-8951-63C8-5A21-67D3D16BD06D}"/>
                </a:ext>
              </a:extLst>
            </p:cNvPr>
            <p:cNvSpPr txBox="1"/>
            <p:nvPr/>
          </p:nvSpPr>
          <p:spPr>
            <a:xfrm>
              <a:off x="9271189" y="5106040"/>
              <a:ext cx="220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2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66" y="174472"/>
            <a:ext cx="10633800" cy="548361"/>
          </a:xfrm>
        </p:spPr>
        <p:txBody>
          <a:bodyPr/>
          <a:lstStyle/>
          <a:p>
            <a:r>
              <a:rPr lang="en-GB" dirty="0"/>
              <a:t>Zeus® S - Technical Specification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EADFF6CD-67B0-9F15-8396-B9B6939E9C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560243"/>
              </p:ext>
            </p:extLst>
          </p:nvPr>
        </p:nvGraphicFramePr>
        <p:xfrm>
          <a:off x="773802" y="976628"/>
          <a:ext cx="4533308" cy="438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5768">
                  <a:extLst>
                    <a:ext uri="{9D8B030D-6E8A-4147-A177-3AD203B41FA5}">
                      <a16:colId xmlns:a16="http://schemas.microsoft.com/office/drawing/2014/main" val="645461217"/>
                    </a:ext>
                  </a:extLst>
                </a:gridCol>
                <a:gridCol w="2497540">
                  <a:extLst>
                    <a:ext uri="{9D8B030D-6E8A-4147-A177-3AD203B41FA5}">
                      <a16:colId xmlns:a16="http://schemas.microsoft.com/office/drawing/2014/main" val="240775577"/>
                    </a:ext>
                  </a:extLst>
                </a:gridCol>
              </a:tblGrid>
              <a:tr h="23233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</a:rPr>
                        <a:t>Environmental</a:t>
                      </a:r>
                    </a:p>
                  </a:txBody>
                  <a:tcPr anchor="ctr">
                    <a:solidFill>
                      <a:srgbClr val="C9DD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38089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Operating temperature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−15 to 55ºC (5 to 131ºF)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66145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Storage temperature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−40 to 85ºC (−40 to 185ºF)</a:t>
                      </a:r>
                      <a:endParaRPr lang="en-GB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42977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Waterproof rating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 IPX6; IPX7</a:t>
                      </a:r>
                      <a:endParaRPr lang="en-GB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79342"/>
                  </a:ext>
                </a:extLst>
              </a:tr>
              <a:tr h="245169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Electrical</a:t>
                      </a:r>
                    </a:p>
                  </a:txBody>
                  <a:tcPr anchor="ctr">
                    <a:solidFill>
                      <a:srgbClr val="C9DD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67663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Supply voltage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12V DC nominal (10-17V DC)</a:t>
                      </a:r>
                      <a:endParaRPr lang="en-GB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612578"/>
                  </a:ext>
                </a:extLst>
              </a:tr>
              <a:tr h="245169">
                <a:tc gridSpan="2">
                  <a:txBody>
                    <a:bodyPr/>
                    <a:lstStyle/>
                    <a:p>
                      <a:r>
                        <a:rPr lang="en-GB" sz="1400" b="1" dirty="0"/>
                        <a:t>Physical</a:t>
                      </a:r>
                    </a:p>
                  </a:txBody>
                  <a:tcPr anchor="ctr">
                    <a:solidFill>
                      <a:srgbClr val="C9DD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b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77729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Weight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0.8Kg (Zeus S 7)</a:t>
                      </a:r>
                    </a:p>
                    <a:p>
                      <a:r>
                        <a:rPr lang="en-GB" sz="1400" b="0" dirty="0"/>
                        <a:t>1.2Kg (Zeus S 9) </a:t>
                      </a:r>
                    </a:p>
                    <a:p>
                      <a:r>
                        <a:rPr lang="en-GB" sz="1400" b="0" dirty="0"/>
                        <a:t>2.2Kg (Zeus S 12)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11804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Compass Safe Distance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0.5m (1.6’)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463145"/>
                  </a:ext>
                </a:extLst>
              </a:tr>
              <a:tr h="245169">
                <a:tc gridSpan="2">
                  <a:txBody>
                    <a:bodyPr/>
                    <a:lstStyle/>
                    <a:p>
                      <a:r>
                        <a:rPr lang="en-GB" sz="1400" b="1" dirty="0"/>
                        <a:t>Interface/Connectivity</a:t>
                      </a:r>
                    </a:p>
                  </a:txBody>
                  <a:tcPr anchor="ctr">
                    <a:solidFill>
                      <a:srgbClr val="C9DD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b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35305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NMEA 2000®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1x Micro-C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740153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Ethernet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1x Navico 5-pin yellow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886171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Wi-Fi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802.11 b/g; Internal antenna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027002"/>
                  </a:ext>
                </a:extLst>
              </a:tr>
            </a:tbl>
          </a:graphicData>
        </a:graphic>
      </p:graphicFrame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CBCCF962-EC29-70D4-27CD-1351DC2201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033006"/>
              </p:ext>
            </p:extLst>
          </p:nvPr>
        </p:nvGraphicFramePr>
        <p:xfrm>
          <a:off x="6550138" y="976628"/>
          <a:ext cx="5146939" cy="1645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1330">
                  <a:extLst>
                    <a:ext uri="{9D8B030D-6E8A-4147-A177-3AD203B41FA5}">
                      <a16:colId xmlns:a16="http://schemas.microsoft.com/office/drawing/2014/main" val="645461217"/>
                    </a:ext>
                  </a:extLst>
                </a:gridCol>
                <a:gridCol w="2835609">
                  <a:extLst>
                    <a:ext uri="{9D8B030D-6E8A-4147-A177-3AD203B41FA5}">
                      <a16:colId xmlns:a16="http://schemas.microsoft.com/office/drawing/2014/main" val="240775577"/>
                    </a:ext>
                  </a:extLst>
                </a:gridCol>
              </a:tblGrid>
              <a:tr h="232332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</a:rPr>
                        <a:t>Display</a:t>
                      </a:r>
                    </a:p>
                  </a:txBody>
                  <a:tcPr anchor="ctr">
                    <a:solidFill>
                      <a:srgbClr val="C9DD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38089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Viewing Angles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85</a:t>
                      </a:r>
                      <a:r>
                        <a:rPr lang="en-GB" sz="1400" dirty="0">
                          <a:latin typeface="Times New Roman" panose="02020603050405020304" pitchFamily="18" charset="0"/>
                          <a:ea typeface="ＭＳ Ｐゴシック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 (top, bottom, left and right)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66145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Screen brightness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&gt;1200 nits</a:t>
                      </a:r>
                      <a:endParaRPr lang="en-GB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42977"/>
                  </a:ext>
                </a:extLst>
              </a:tr>
              <a:tr h="245169">
                <a:tc>
                  <a:txBody>
                    <a:bodyPr/>
                    <a:lstStyle/>
                    <a:p>
                      <a:r>
                        <a:rPr lang="en-GB" sz="1400" b="0" dirty="0"/>
                        <a:t>Display resolution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1024 x 600 px (Zeus S 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1280 x 720 px (Zeus S 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+mn-lt"/>
                          <a:ea typeface="ＭＳ Ｐゴシック"/>
                        </a:rPr>
                        <a:t>1280 x 800 px </a:t>
                      </a:r>
                      <a:r>
                        <a:rPr lang="en-GB" sz="1400" dirty="0">
                          <a:latin typeface="+mn-lt"/>
                          <a:ea typeface="ＭＳ Ｐゴシック"/>
                        </a:rPr>
                        <a:t>(Zeus S 12)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7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652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0CC6-B0BA-9D18-CD82-C0C041E3A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2495" y="966212"/>
            <a:ext cx="8727010" cy="2387600"/>
          </a:xfrm>
        </p:spPr>
        <p:txBody>
          <a:bodyPr/>
          <a:lstStyle/>
          <a:p>
            <a:r>
              <a:rPr lang="en-GB" dirty="0"/>
              <a:t>NEW </a:t>
            </a:r>
            <a:r>
              <a:rPr lang="en-GB" dirty="0">
                <a:solidFill>
                  <a:schemeClr val="bg1"/>
                </a:solidFill>
              </a:rPr>
              <a:t>ZEUS® 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SAILING, SIMPLIFIED</a:t>
            </a:r>
          </a:p>
        </p:txBody>
      </p:sp>
    </p:spTree>
    <p:extLst>
      <p:ext uri="{BB962C8B-B14F-4D97-AF65-F5344CB8AC3E}">
        <p14:creationId xmlns:p14="http://schemas.microsoft.com/office/powerpoint/2010/main" val="277930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3" y="160396"/>
            <a:ext cx="10633800" cy="54836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Zeus® S</a:t>
            </a:r>
            <a:r>
              <a:rPr lang="en-GB" dirty="0"/>
              <a:t> - Screen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5568E7-590D-E9B5-B64A-41902F0550B5}"/>
              </a:ext>
            </a:extLst>
          </p:cNvPr>
          <p:cNvGrpSpPr/>
          <p:nvPr/>
        </p:nvGrpSpPr>
        <p:grpSpPr>
          <a:xfrm>
            <a:off x="298628" y="2513199"/>
            <a:ext cx="4439893" cy="3025833"/>
            <a:chOff x="245348" y="2213261"/>
            <a:chExt cx="4439893" cy="3025833"/>
          </a:xfrm>
        </p:grpSpPr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0D42509-D25A-A40E-CD5B-269CFD0E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348" y="2213261"/>
              <a:ext cx="4439893" cy="30258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42F795-2DFA-5646-EE3F-82A346F6FCC1}"/>
                </a:ext>
              </a:extLst>
            </p:cNvPr>
            <p:cNvSpPr txBox="1"/>
            <p:nvPr/>
          </p:nvSpPr>
          <p:spPr>
            <a:xfrm rot="1574310">
              <a:off x="2361925" y="3401617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7”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11B143-D8BD-518E-7D63-652F5D4DDB0D}"/>
                </a:ext>
              </a:extLst>
            </p:cNvPr>
            <p:cNvCxnSpPr>
              <a:cxnSpLocks/>
            </p:cNvCxnSpPr>
            <p:nvPr/>
          </p:nvCxnSpPr>
          <p:spPr>
            <a:xfrm>
              <a:off x="1644412" y="3203972"/>
              <a:ext cx="1658553" cy="87970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473EDF-B0C3-D7CC-B13D-11AF8E3D7416}"/>
                </a:ext>
              </a:extLst>
            </p:cNvPr>
            <p:cNvSpPr txBox="1"/>
            <p:nvPr/>
          </p:nvSpPr>
          <p:spPr>
            <a:xfrm>
              <a:off x="2043858" y="4384266"/>
              <a:ext cx="859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Zeus S 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A883A9-D1AF-B156-511F-CB611BF71A18}"/>
              </a:ext>
            </a:extLst>
          </p:cNvPr>
          <p:cNvGrpSpPr/>
          <p:nvPr/>
        </p:nvGrpSpPr>
        <p:grpSpPr>
          <a:xfrm>
            <a:off x="6867426" y="1877296"/>
            <a:ext cx="5153392" cy="3512090"/>
            <a:chOff x="7127157" y="1672955"/>
            <a:chExt cx="5153392" cy="3512090"/>
          </a:xfrm>
        </p:grpSpPr>
        <p:pic>
          <p:nvPicPr>
            <p:cNvPr id="14" name="Picture 13" descr="A picture containing text, monitor, screenshot, screen&#10;&#10;Description automatically generated">
              <a:extLst>
                <a:ext uri="{FF2B5EF4-FFF2-40B4-BE49-F238E27FC236}">
                  <a16:creationId xmlns:a16="http://schemas.microsoft.com/office/drawing/2014/main" id="{A9C91D80-E353-0795-D60A-20BC6438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157" y="1672955"/>
              <a:ext cx="5153392" cy="35120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F78E38-322D-510D-D28C-0D43EC83FB68}"/>
                </a:ext>
              </a:extLst>
            </p:cNvPr>
            <p:cNvSpPr txBox="1"/>
            <p:nvPr/>
          </p:nvSpPr>
          <p:spPr>
            <a:xfrm rot="1878002">
              <a:off x="9547960" y="30733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12”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1425C79-2DB9-7A0E-70A1-D298F50A55F7}"/>
                </a:ext>
              </a:extLst>
            </p:cNvPr>
            <p:cNvCxnSpPr>
              <a:cxnSpLocks/>
            </p:cNvCxnSpPr>
            <p:nvPr/>
          </p:nvCxnSpPr>
          <p:spPr>
            <a:xfrm>
              <a:off x="8348115" y="2502131"/>
              <a:ext cx="2757689" cy="166254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06A9CA-7660-690D-9D15-19C732A24E4D}"/>
                </a:ext>
              </a:extLst>
            </p:cNvPr>
            <p:cNvSpPr txBox="1"/>
            <p:nvPr/>
          </p:nvSpPr>
          <p:spPr>
            <a:xfrm>
              <a:off x="9161863" y="4479863"/>
              <a:ext cx="9638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Zeus S 12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16E9B-CA92-84DE-9BCA-7F718027D9FA}"/>
              </a:ext>
            </a:extLst>
          </p:cNvPr>
          <p:cNvGrpSpPr/>
          <p:nvPr/>
        </p:nvGrpSpPr>
        <p:grpSpPr>
          <a:xfrm>
            <a:off x="3278518" y="2264402"/>
            <a:ext cx="4976583" cy="3391593"/>
            <a:chOff x="3302965" y="2030380"/>
            <a:chExt cx="4976583" cy="3391593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D3E409A-B2F4-B2C7-DE8F-D762B58C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965" y="2030380"/>
              <a:ext cx="4976583" cy="339159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469E4D-B811-65A6-A362-BA9C7434CE82}"/>
                </a:ext>
              </a:extLst>
            </p:cNvPr>
            <p:cNvSpPr txBox="1"/>
            <p:nvPr/>
          </p:nvSpPr>
          <p:spPr>
            <a:xfrm rot="1744453">
              <a:off x="5652396" y="3201872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9”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2DC5079-8B6D-736F-CE4C-86F9C5A6DD01}"/>
                </a:ext>
              </a:extLst>
            </p:cNvPr>
            <p:cNvCxnSpPr>
              <a:cxnSpLocks/>
            </p:cNvCxnSpPr>
            <p:nvPr/>
          </p:nvCxnSpPr>
          <p:spPr>
            <a:xfrm>
              <a:off x="4605251" y="2826327"/>
              <a:ext cx="2384625" cy="130094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84D7C2-1C89-76E6-1C02-1B73FAF698D9}"/>
                </a:ext>
              </a:extLst>
            </p:cNvPr>
            <p:cNvSpPr txBox="1"/>
            <p:nvPr/>
          </p:nvSpPr>
          <p:spPr>
            <a:xfrm>
              <a:off x="5349022" y="4453550"/>
              <a:ext cx="859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Zeus S 9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2E4827D-7358-D981-6A17-E2206940C20D}"/>
              </a:ext>
            </a:extLst>
          </p:cNvPr>
          <p:cNvSpPr txBox="1"/>
          <p:nvPr/>
        </p:nvSpPr>
        <p:spPr>
          <a:xfrm>
            <a:off x="343963" y="1016269"/>
            <a:ext cx="1012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Zeus® S is available in 7, 9 &amp; 12” display options, utilising the latest SolarMaxHD™ IPS screen technology, optimised for wide viewing angles and in bright sunlight – even when wearing polarized sunglasses.</a:t>
            </a:r>
          </a:p>
        </p:txBody>
      </p:sp>
    </p:spTree>
    <p:extLst>
      <p:ext uri="{BB962C8B-B14F-4D97-AF65-F5344CB8AC3E}">
        <p14:creationId xmlns:p14="http://schemas.microsoft.com/office/powerpoint/2010/main" val="412052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36" y="235331"/>
            <a:ext cx="10633800" cy="548361"/>
          </a:xfrm>
        </p:spPr>
        <p:txBody>
          <a:bodyPr/>
          <a:lstStyle/>
          <a:p>
            <a:r>
              <a:rPr lang="en-GB" dirty="0"/>
              <a:t>Zeus® S - C-MAP® Cartography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36" y="984824"/>
            <a:ext cx="5747475" cy="521443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600" dirty="0"/>
              <a:t>Compatible with the latest C-MAP® Discover</a:t>
            </a:r>
            <a:r>
              <a:rPr lang="en-GB" sz="900" baseline="50000" dirty="0"/>
              <a:t>TM</a:t>
            </a:r>
            <a:r>
              <a:rPr lang="en-GB" sz="1600" dirty="0"/>
              <a:t> X and Reveal</a:t>
            </a:r>
            <a:r>
              <a:rPr lang="en-GB" sz="900" baseline="80000" dirty="0"/>
              <a:t>TM</a:t>
            </a:r>
            <a:r>
              <a:rPr lang="en-GB" sz="1600" dirty="0"/>
              <a:t> X cartography providing up-to-date charting detail with a clean and modern look.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Powerful chart overlays for</a:t>
            </a:r>
          </a:p>
          <a:p>
            <a:pPr lvl="1">
              <a:lnSpc>
                <a:spcPct val="120000"/>
              </a:lnSpc>
            </a:pPr>
            <a:r>
              <a:rPr lang="en-GB" sz="1400" dirty="0"/>
              <a:t>Radar</a:t>
            </a:r>
          </a:p>
          <a:p>
            <a:pPr lvl="1">
              <a:lnSpc>
                <a:spcPct val="120000"/>
              </a:lnSpc>
            </a:pPr>
            <a:r>
              <a:rPr lang="en-GB" sz="1400" dirty="0"/>
              <a:t>High Resolution Bathymetric contours (HRB)</a:t>
            </a:r>
          </a:p>
          <a:p>
            <a:pPr lvl="1">
              <a:lnSpc>
                <a:spcPct val="120000"/>
              </a:lnSpc>
            </a:pPr>
            <a:r>
              <a:rPr lang="en-GB" sz="1400" dirty="0"/>
              <a:t>Shaded Relief*</a:t>
            </a:r>
            <a:endParaRPr lang="en-GB" sz="800" dirty="0"/>
          </a:p>
          <a:p>
            <a:pPr lvl="1">
              <a:lnSpc>
                <a:spcPct val="120000"/>
              </a:lnSpc>
            </a:pPr>
            <a:r>
              <a:rPr lang="en-GB" sz="1400" dirty="0"/>
              <a:t>Satellite Imagery*  </a:t>
            </a:r>
          </a:p>
          <a:p>
            <a:pPr marL="342900" lvl="1" indent="-342900">
              <a:lnSpc>
                <a:spcPct val="130000"/>
              </a:lnSpc>
              <a:spcBef>
                <a:spcPts val="1000"/>
              </a:spcBef>
            </a:pPr>
            <a:r>
              <a:rPr lang="en-GB" sz="1600" dirty="0"/>
              <a:t>Chart features include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Chart Safety Alerts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Tides and Currents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Night Mode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Chart Inspector tool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Subscription-free Auto-routing</a:t>
            </a:r>
          </a:p>
          <a:p>
            <a:pPr lvl="1">
              <a:lnSpc>
                <a:spcPct val="130000"/>
              </a:lnSpc>
            </a:pPr>
            <a:r>
              <a:rPr lang="en-GB" sz="1400" dirty="0"/>
              <a:t>Custom depth-shading</a:t>
            </a:r>
          </a:p>
          <a:p>
            <a:pPr lvl="1">
              <a:lnSpc>
                <a:spcPct val="120000"/>
              </a:lnSpc>
            </a:pPr>
            <a:endParaRPr lang="en-GB" sz="1400" dirty="0"/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000" dirty="0"/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000" dirty="0">
              <a:solidFill>
                <a:schemeClr val="bg2"/>
              </a:solidFill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000" dirty="0">
                <a:solidFill>
                  <a:schemeClr val="bg2"/>
                </a:solidFill>
              </a:rPr>
              <a:t>* C-MAP Reveal™ X only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000" dirty="0">
                <a:solidFill>
                  <a:schemeClr val="bg2"/>
                </a:solidFill>
              </a:rPr>
              <a:t>Some features require additional system components (e.g. radar).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D80CF7-6815-1D9F-6FE4-F8497D400678}"/>
              </a:ext>
            </a:extLst>
          </p:cNvPr>
          <p:cNvGrpSpPr/>
          <p:nvPr/>
        </p:nvGrpSpPr>
        <p:grpSpPr>
          <a:xfrm>
            <a:off x="5208543" y="658740"/>
            <a:ext cx="7767445" cy="5948435"/>
            <a:chOff x="5095332" y="544440"/>
            <a:chExt cx="7767445" cy="5948435"/>
          </a:xfrm>
        </p:grpSpPr>
        <p:pic>
          <p:nvPicPr>
            <p:cNvPr id="7" name="Picture 6" descr="A computer screen with a map&#10;&#10;Description automatically generated with low confidence">
              <a:extLst>
                <a:ext uri="{FF2B5EF4-FFF2-40B4-BE49-F238E27FC236}">
                  <a16:creationId xmlns:a16="http://schemas.microsoft.com/office/drawing/2014/main" id="{6DCCBF0D-6E00-E3E6-5817-9CD9E796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5332" y="544440"/>
              <a:ext cx="4754141" cy="3240000"/>
            </a:xfrm>
            <a:prstGeom prst="rect">
              <a:avLst/>
            </a:prstGeom>
            <a:noFill/>
          </p:spPr>
        </p:pic>
        <p:pic>
          <p:nvPicPr>
            <p:cNvPr id="17" name="Picture 16" descr="A picture containing text, monitor, screen, screenshot&#10;&#10;Description automatically generated">
              <a:extLst>
                <a:ext uri="{FF2B5EF4-FFF2-40B4-BE49-F238E27FC236}">
                  <a16:creationId xmlns:a16="http://schemas.microsoft.com/office/drawing/2014/main" id="{7BC1B713-CDE2-0618-FBEB-DDD60B90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045" y="1402362"/>
              <a:ext cx="4754145" cy="324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CBDBD3C-419D-D453-CAB9-072ECA8B8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182" y="2385278"/>
              <a:ext cx="4754252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1DF5B59-76BB-34B2-565A-AB3210B30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1017" y="3252875"/>
              <a:ext cx="4754145" cy="324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D2B26D-37AD-08E0-3F11-D9272C45A066}"/>
                </a:ext>
              </a:extLst>
            </p:cNvPr>
            <p:cNvSpPr txBox="1"/>
            <p:nvPr/>
          </p:nvSpPr>
          <p:spPr>
            <a:xfrm>
              <a:off x="8912308" y="1109611"/>
              <a:ext cx="17651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85000"/>
                    </a:schemeClr>
                  </a:solidFill>
                </a:rPr>
                <a:t>Clean and Modern Charts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F5F8B-F061-4EA4-867B-BF8E5FB083A3}"/>
                </a:ext>
              </a:extLst>
            </p:cNvPr>
            <p:cNvSpPr txBox="1"/>
            <p:nvPr/>
          </p:nvSpPr>
          <p:spPr>
            <a:xfrm>
              <a:off x="9717631" y="1977208"/>
              <a:ext cx="17651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85000"/>
                    </a:schemeClr>
                  </a:solidFill>
                </a:rPr>
                <a:t>Reveal Shaded Relief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AA9AB7-EB4D-10D3-7714-266C12A72630}"/>
                </a:ext>
              </a:extLst>
            </p:cNvPr>
            <p:cNvSpPr txBox="1"/>
            <p:nvPr/>
          </p:nvSpPr>
          <p:spPr>
            <a:xfrm>
              <a:off x="10406879" y="2959253"/>
              <a:ext cx="17651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85000"/>
                    </a:schemeClr>
                  </a:solidFill>
                </a:rPr>
                <a:t>Satellite Imagery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501A40-CE41-2F48-8ADF-196041EB488D}"/>
                </a:ext>
              </a:extLst>
            </p:cNvPr>
            <p:cNvSpPr txBox="1"/>
            <p:nvPr/>
          </p:nvSpPr>
          <p:spPr>
            <a:xfrm>
              <a:off x="11097667" y="3818187"/>
              <a:ext cx="17651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85000"/>
                    </a:schemeClr>
                  </a:solidFill>
                </a:rPr>
                <a:t>Night 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2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59" y="289181"/>
            <a:ext cx="10633800" cy="548361"/>
          </a:xfrm>
        </p:spPr>
        <p:txBody>
          <a:bodyPr/>
          <a:lstStyle/>
          <a:p>
            <a:r>
              <a:rPr lang="en-GB" dirty="0"/>
              <a:t>Zeus® S – Sailing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50BB7-BEC8-4A85-E371-0EF32074EDD9}"/>
              </a:ext>
            </a:extLst>
          </p:cNvPr>
          <p:cNvSpPr txBox="1"/>
          <p:nvPr/>
        </p:nvSpPr>
        <p:spPr>
          <a:xfrm>
            <a:off x="5812691" y="1688663"/>
            <a:ext cx="4627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Sailing dashboards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Dashboard editor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SailSteer™ gauge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Tide Gauge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Data Bar – prestart, upwind, reaching, downwind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Triton® Edge integration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Rotating mast support for wind and radar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A032F-3DED-0DDE-90EB-4CF9B5E4A91A}"/>
              </a:ext>
            </a:extLst>
          </p:cNvPr>
          <p:cNvSpPr txBox="1"/>
          <p:nvPr/>
        </p:nvSpPr>
        <p:spPr>
          <a:xfrm>
            <a:off x="5899616" y="4197680"/>
            <a:ext cx="52718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>
                <a:solidFill>
                  <a:schemeClr val="bg1"/>
                </a:solidFill>
              </a:defRPr>
            </a:lvl1pPr>
          </a:lstStyle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Quick race entry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Race overview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Race timer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GPS start timer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Start line tools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868B9-13AD-3E4B-3660-9420F5BB3184}"/>
              </a:ext>
            </a:extLst>
          </p:cNvPr>
          <p:cNvSpPr txBox="1"/>
          <p:nvPr/>
        </p:nvSpPr>
        <p:spPr>
          <a:xfrm>
            <a:off x="604093" y="4197680"/>
            <a:ext cx="5271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Clear C-MAP X charts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Safety Alerts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Laylines with wind history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Sailing Time to Cursor position</a:t>
            </a:r>
          </a:p>
          <a:p>
            <a:pPr marL="285750" lvl="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Chart orientations: Wind up; Target up; Start Line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0356E-B2E7-A9E5-208E-D771BAF9AC24}"/>
              </a:ext>
            </a:extLst>
          </p:cNvPr>
          <p:cNvSpPr txBox="1"/>
          <p:nvPr/>
        </p:nvSpPr>
        <p:spPr>
          <a:xfrm>
            <a:off x="601462" y="1649061"/>
            <a:ext cx="52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Simple Home screen with easy to find features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Sailing modes – Cruise &amp; Race, just the data you want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Multihull &amp; Monohull characterisation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Night mode optimised for low light conditions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Configurable to suit your requirements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B1EA7-37ED-6190-8779-A5DBFA21E9FF}"/>
              </a:ext>
            </a:extLst>
          </p:cNvPr>
          <p:cNvGrpSpPr/>
          <p:nvPr/>
        </p:nvGrpSpPr>
        <p:grpSpPr>
          <a:xfrm>
            <a:off x="692458" y="3753157"/>
            <a:ext cx="4802820" cy="369332"/>
            <a:chOff x="692458" y="3000652"/>
            <a:chExt cx="4802820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FD48BB-87F2-DDF0-3079-70ED0F2777B5}"/>
                </a:ext>
              </a:extLst>
            </p:cNvPr>
            <p:cNvSpPr txBox="1"/>
            <p:nvPr/>
          </p:nvSpPr>
          <p:spPr>
            <a:xfrm>
              <a:off x="692458" y="3000652"/>
              <a:ext cx="4802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9DD0A"/>
                  </a:solidFill>
                </a:rPr>
                <a:t>Charting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D04161-F8B8-36FA-2BB1-76043EF62A9A}"/>
                </a:ext>
              </a:extLst>
            </p:cNvPr>
            <p:cNvCxnSpPr>
              <a:cxnSpLocks/>
            </p:cNvCxnSpPr>
            <p:nvPr/>
          </p:nvCxnSpPr>
          <p:spPr>
            <a:xfrm>
              <a:off x="692458" y="3369984"/>
              <a:ext cx="4802820" cy="0"/>
            </a:xfrm>
            <a:prstGeom prst="line">
              <a:avLst/>
            </a:prstGeom>
            <a:ln>
              <a:solidFill>
                <a:srgbClr val="C9DD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637FB-3F5E-B0F9-31C1-A454435FDA23}"/>
              </a:ext>
            </a:extLst>
          </p:cNvPr>
          <p:cNvGrpSpPr/>
          <p:nvPr/>
        </p:nvGrpSpPr>
        <p:grpSpPr>
          <a:xfrm>
            <a:off x="692458" y="1220714"/>
            <a:ext cx="4802820" cy="369332"/>
            <a:chOff x="692458" y="3000652"/>
            <a:chExt cx="4802820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90C703-FA9D-5296-06BF-90E11E701F22}"/>
                </a:ext>
              </a:extLst>
            </p:cNvPr>
            <p:cNvSpPr txBox="1"/>
            <p:nvPr/>
          </p:nvSpPr>
          <p:spPr>
            <a:xfrm>
              <a:off x="692458" y="3000652"/>
              <a:ext cx="4802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9DD0A"/>
                  </a:solidFill>
                </a:rPr>
                <a:t>User Experience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0D9C2F-F338-1552-7F61-057F8D4D80FE}"/>
                </a:ext>
              </a:extLst>
            </p:cNvPr>
            <p:cNvCxnSpPr>
              <a:cxnSpLocks/>
            </p:cNvCxnSpPr>
            <p:nvPr/>
          </p:nvCxnSpPr>
          <p:spPr>
            <a:xfrm>
              <a:off x="692458" y="3369984"/>
              <a:ext cx="4802820" cy="0"/>
            </a:xfrm>
            <a:prstGeom prst="line">
              <a:avLst/>
            </a:prstGeom>
            <a:ln>
              <a:solidFill>
                <a:srgbClr val="C9DD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CE115A-4CE0-1819-D925-85AF5DB91AC9}"/>
              </a:ext>
            </a:extLst>
          </p:cNvPr>
          <p:cNvGrpSpPr/>
          <p:nvPr/>
        </p:nvGrpSpPr>
        <p:grpSpPr>
          <a:xfrm>
            <a:off x="5875942" y="3753157"/>
            <a:ext cx="4802820" cy="369332"/>
            <a:chOff x="692458" y="3000652"/>
            <a:chExt cx="4802820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CF1B23-9021-951C-641C-398D642A3E76}"/>
                </a:ext>
              </a:extLst>
            </p:cNvPr>
            <p:cNvSpPr txBox="1"/>
            <p:nvPr/>
          </p:nvSpPr>
          <p:spPr>
            <a:xfrm>
              <a:off x="692458" y="3000652"/>
              <a:ext cx="4802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9DD0A"/>
                  </a:solidFill>
                </a:rPr>
                <a:t>Racing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BDF61D-4842-A6BB-FFF4-8540B9323448}"/>
                </a:ext>
              </a:extLst>
            </p:cNvPr>
            <p:cNvCxnSpPr>
              <a:cxnSpLocks/>
            </p:cNvCxnSpPr>
            <p:nvPr/>
          </p:nvCxnSpPr>
          <p:spPr>
            <a:xfrm>
              <a:off x="692458" y="3369984"/>
              <a:ext cx="4802820" cy="0"/>
            </a:xfrm>
            <a:prstGeom prst="line">
              <a:avLst/>
            </a:prstGeom>
            <a:ln>
              <a:solidFill>
                <a:srgbClr val="C9DD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2D55E4-2F06-700D-34D9-3835457323BD}"/>
              </a:ext>
            </a:extLst>
          </p:cNvPr>
          <p:cNvGrpSpPr/>
          <p:nvPr/>
        </p:nvGrpSpPr>
        <p:grpSpPr>
          <a:xfrm>
            <a:off x="5879289" y="1209754"/>
            <a:ext cx="4802820" cy="369332"/>
            <a:chOff x="692458" y="3000652"/>
            <a:chExt cx="4802820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9D2EF0-6086-C29F-F99D-2541E55C4ED2}"/>
                </a:ext>
              </a:extLst>
            </p:cNvPr>
            <p:cNvSpPr txBox="1"/>
            <p:nvPr/>
          </p:nvSpPr>
          <p:spPr>
            <a:xfrm>
              <a:off x="692458" y="3000652"/>
              <a:ext cx="4802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9DD0A"/>
                  </a:solidFill>
                </a:rPr>
                <a:t>Instruments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146D8EC-8C38-ECC0-92A8-2ED02E71DF85}"/>
                </a:ext>
              </a:extLst>
            </p:cNvPr>
            <p:cNvCxnSpPr>
              <a:cxnSpLocks/>
            </p:cNvCxnSpPr>
            <p:nvPr/>
          </p:nvCxnSpPr>
          <p:spPr>
            <a:xfrm>
              <a:off x="692458" y="3369984"/>
              <a:ext cx="4802820" cy="0"/>
            </a:xfrm>
            <a:prstGeom prst="line">
              <a:avLst/>
            </a:prstGeom>
            <a:ln>
              <a:solidFill>
                <a:srgbClr val="C9DD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737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73" y="289181"/>
            <a:ext cx="10633800" cy="548361"/>
          </a:xfrm>
        </p:spPr>
        <p:txBody>
          <a:bodyPr/>
          <a:lstStyle/>
          <a:p>
            <a:r>
              <a:rPr lang="en-GB" dirty="0"/>
              <a:t>Zeus® S – Cruise mode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39B383D-D283-A2A7-E27B-3950DF929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212" y="1473958"/>
            <a:ext cx="6259774" cy="3753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3DE94-DCCB-75DF-494D-A27987041CC6}"/>
              </a:ext>
            </a:extLst>
          </p:cNvPr>
          <p:cNvSpPr txBox="1"/>
          <p:nvPr/>
        </p:nvSpPr>
        <p:spPr>
          <a:xfrm>
            <a:off x="7974841" y="1763299"/>
            <a:ext cx="37349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9DD0A"/>
              </a:buClr>
            </a:pPr>
            <a:r>
              <a:rPr lang="en-GB" b="1" dirty="0">
                <a:solidFill>
                  <a:schemeClr val="bg1"/>
                </a:solidFill>
              </a:rPr>
              <a:t>Cruise Mode </a:t>
            </a:r>
            <a:r>
              <a:rPr lang="en-GB" dirty="0">
                <a:solidFill>
                  <a:schemeClr val="bg1"/>
                </a:solidFill>
              </a:rPr>
              <a:t>inhibits race features for a clean display – the right tools at the right time</a:t>
            </a:r>
          </a:p>
          <a:p>
            <a:pPr>
              <a:buClr>
                <a:srgbClr val="C9DD0A"/>
              </a:buClr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Chart Safety Alerts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Sailing Laylines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SailingTime &amp; Distance to Cursor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Subscription-free auto routing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Tides &amp; Currents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Chart Inspector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CF7BD-F50E-777B-B029-A980138C30E7}"/>
              </a:ext>
            </a:extLst>
          </p:cNvPr>
          <p:cNvSpPr txBox="1"/>
          <p:nvPr/>
        </p:nvSpPr>
        <p:spPr>
          <a:xfrm>
            <a:off x="1680370" y="5222543"/>
            <a:ext cx="5646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Cruise Mode enabled: showing laylines and chart safety alerts</a:t>
            </a:r>
          </a:p>
        </p:txBody>
      </p:sp>
    </p:spTree>
    <p:extLst>
      <p:ext uri="{BB962C8B-B14F-4D97-AF65-F5344CB8AC3E}">
        <p14:creationId xmlns:p14="http://schemas.microsoft.com/office/powerpoint/2010/main" val="167710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73" y="289181"/>
            <a:ext cx="10633800" cy="548361"/>
          </a:xfrm>
        </p:spPr>
        <p:txBody>
          <a:bodyPr/>
          <a:lstStyle/>
          <a:p>
            <a:r>
              <a:rPr lang="en-GB" dirty="0"/>
              <a:t>Zeus® S – Race mode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BD15D2-324D-ADC3-8707-452125DBF4F8}"/>
              </a:ext>
            </a:extLst>
          </p:cNvPr>
          <p:cNvGrpSpPr/>
          <p:nvPr/>
        </p:nvGrpSpPr>
        <p:grpSpPr>
          <a:xfrm>
            <a:off x="5507471" y="1668057"/>
            <a:ext cx="5180400" cy="3521886"/>
            <a:chOff x="6902545" y="898816"/>
            <a:chExt cx="4334416" cy="3009150"/>
          </a:xfrm>
        </p:grpSpPr>
        <p:pic>
          <p:nvPicPr>
            <p:cNvPr id="7" name="Picture 6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2CBFACA0-3B2D-4A2F-A516-89470179A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2545" y="898816"/>
              <a:ext cx="4334416" cy="3009150"/>
            </a:xfrm>
            <a:prstGeom prst="rect">
              <a:avLst/>
            </a:prstGeom>
          </p:spPr>
        </p:pic>
        <p:pic>
          <p:nvPicPr>
            <p:cNvPr id="8" name="Picture 7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D8E8D79-CB0E-F751-A303-B8CFF434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328" y="1203959"/>
              <a:ext cx="3771394" cy="235712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79FB0-EB5C-E98D-F98C-0F0420B1A0FB}"/>
              </a:ext>
            </a:extLst>
          </p:cNvPr>
          <p:cNvSpPr txBox="1"/>
          <p:nvPr/>
        </p:nvSpPr>
        <p:spPr>
          <a:xfrm>
            <a:off x="950794" y="1763299"/>
            <a:ext cx="3734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9DD0A"/>
              </a:buClr>
            </a:pPr>
            <a:r>
              <a:rPr lang="en-GB" b="1" dirty="0">
                <a:solidFill>
                  <a:schemeClr val="bg1"/>
                </a:solidFill>
              </a:rPr>
              <a:t>Race Mode </a:t>
            </a:r>
            <a:r>
              <a:rPr lang="en-GB" dirty="0">
                <a:solidFill>
                  <a:schemeClr val="bg1"/>
                </a:solidFill>
              </a:rPr>
              <a:t>enables additional features for racing – the right tools at the right time</a:t>
            </a:r>
          </a:p>
          <a:p>
            <a:pPr>
              <a:buClr>
                <a:srgbClr val="C9DD0A"/>
              </a:buClr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Start Line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Race Timer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Quick Route Entry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Race Overview</a:t>
            </a: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Clr>
                <a:srgbClr val="C9DD0A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A4429-8317-F6F1-86FA-6A6663D530CC}"/>
              </a:ext>
            </a:extLst>
          </p:cNvPr>
          <p:cNvSpPr txBox="1"/>
          <p:nvPr/>
        </p:nvSpPr>
        <p:spPr>
          <a:xfrm>
            <a:off x="5245290" y="5222543"/>
            <a:ext cx="5646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Race Mode enabled: showing start line with laylines, line bias, range-rings and Race Timer controls</a:t>
            </a:r>
          </a:p>
        </p:txBody>
      </p:sp>
    </p:spTree>
    <p:extLst>
      <p:ext uri="{BB962C8B-B14F-4D97-AF65-F5344CB8AC3E}">
        <p14:creationId xmlns:p14="http://schemas.microsoft.com/office/powerpoint/2010/main" val="174675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6AB6F-AA29-987B-42DF-B422C2A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73" y="289181"/>
            <a:ext cx="10633800" cy="548361"/>
          </a:xfrm>
        </p:spPr>
        <p:txBody>
          <a:bodyPr/>
          <a:lstStyle/>
          <a:p>
            <a:r>
              <a:rPr lang="en-GB" dirty="0"/>
              <a:t>Zeus® S - Sailing modes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7C901-582F-C626-9FE0-1808E381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73" y="1065562"/>
            <a:ext cx="6061046" cy="4726875"/>
          </a:xfrm>
        </p:spPr>
        <p:txBody>
          <a:bodyPr>
            <a:normAutofit/>
          </a:bodyPr>
          <a:lstStyle/>
          <a:p>
            <a:r>
              <a:rPr lang="en-GB" dirty="0"/>
              <a:t>Easily switch between Cruise or Race sailing modes</a:t>
            </a:r>
          </a:p>
          <a:p>
            <a:r>
              <a:rPr lang="en-GB" dirty="0"/>
              <a:t>Race mode enables additional features:</a:t>
            </a:r>
          </a:p>
          <a:p>
            <a:pPr lvl="1"/>
            <a:r>
              <a:rPr lang="en-GB" dirty="0"/>
              <a:t>Quick race route entry </a:t>
            </a:r>
          </a:p>
          <a:p>
            <a:pPr lvl="1"/>
            <a:r>
              <a:rPr lang="en-GB" dirty="0"/>
              <a:t>Port / Starboard waypoint rounding indicators</a:t>
            </a:r>
          </a:p>
          <a:p>
            <a:pPr lvl="1"/>
            <a:r>
              <a:rPr lang="en-GB" dirty="0"/>
              <a:t>Race leg(s) overview</a:t>
            </a:r>
          </a:p>
          <a:p>
            <a:pPr lvl="1"/>
            <a:r>
              <a:rPr lang="en-GB" dirty="0"/>
              <a:t>Start line chart overlay with:</a:t>
            </a:r>
          </a:p>
          <a:p>
            <a:pPr lvl="2"/>
            <a:r>
              <a:rPr lang="en-GB" dirty="0"/>
              <a:t>Set the start line</a:t>
            </a:r>
          </a:p>
          <a:p>
            <a:pPr lvl="2"/>
            <a:r>
              <a:rPr lang="en-GB" dirty="0"/>
              <a:t>Apply GPS offset for bow position</a:t>
            </a:r>
          </a:p>
          <a:p>
            <a:pPr lvl="2"/>
            <a:r>
              <a:rPr lang="en-GB" dirty="0"/>
              <a:t>Bias indicator</a:t>
            </a:r>
          </a:p>
          <a:p>
            <a:pPr lvl="2"/>
            <a:r>
              <a:rPr lang="en-GB" dirty="0"/>
              <a:t>Tide and wind indicators</a:t>
            </a:r>
          </a:p>
          <a:p>
            <a:pPr lvl="1"/>
            <a:r>
              <a:rPr lang="en-GB" dirty="0"/>
              <a:t>Race timer</a:t>
            </a:r>
          </a:p>
          <a:p>
            <a:pPr lvl="2"/>
            <a:r>
              <a:rPr lang="en-GB" dirty="0"/>
              <a:t>Countdown timer</a:t>
            </a:r>
          </a:p>
          <a:p>
            <a:pPr lvl="2"/>
            <a:r>
              <a:rPr lang="en-GB" dirty="0"/>
              <a:t>Start/Stop/Sync/Reset</a:t>
            </a:r>
          </a:p>
          <a:p>
            <a:pPr lvl="2"/>
            <a:r>
              <a:rPr lang="en-GB" dirty="0"/>
              <a:t>Countdown to GPS start time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6A400-7EB7-7CAE-DBBC-8A611622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9CDF2-3760-E946-B34D-9EC698C6CC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D25E9-BC47-C578-4968-397E5FC00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BD877-6BF2-E44F-A021-75713D3756FA}" type="datetime5">
              <a:rPr lang="en-GB" smtClean="0"/>
              <a:pPr/>
              <a:t>11-Jan-23</a:t>
            </a:fld>
            <a:endParaRPr lang="en-US" dirty="0"/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2EF5818-60A1-AE0D-A754-4814FA1BC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224" y="720000"/>
            <a:ext cx="8470708" cy="57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G Powerpoint Template _2022 update_20048b.potx" id="{A40BC0A3-4200-420F-BFF5-E9EF8B1BD553}" vid="{BC8208C7-7115-4B9C-A2EB-8706D026DB7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G Powerpoint Template _2022 update_20048b.potx" id="{A40BC0A3-4200-420F-BFF5-E9EF8B1BD553}" vid="{BC8208C7-7115-4B9C-A2EB-8706D026DB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F6DE7305FDEC449078BAFDF2F2A8FC" ma:contentTypeVersion="16" ma:contentTypeDescription="Create a new document." ma:contentTypeScope="" ma:versionID="268bb950f0784a8bf7e08f71c81c5120">
  <xsd:schema xmlns:xsd="http://www.w3.org/2001/XMLSchema" xmlns:xs="http://www.w3.org/2001/XMLSchema" xmlns:p="http://schemas.microsoft.com/office/2006/metadata/properties" xmlns:ns2="383f4ffe-105c-403d-b8b6-a58a32339932" xmlns:ns3="f0d0bf6e-5b03-4e43-9191-7e30e06c2977" targetNamespace="http://schemas.microsoft.com/office/2006/metadata/properties" ma:root="true" ma:fieldsID="428f3de41f5b51b45e0fb0eec591682f" ns2:_="" ns3:_="">
    <xsd:import namespace="383f4ffe-105c-403d-b8b6-a58a32339932"/>
    <xsd:import namespace="f0d0bf6e-5b03-4e43-9191-7e30e06c29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3f4ffe-105c-403d-b8b6-a58a32339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382ba9-d400-4fe8-b2fc-1401800907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0bf6e-5b03-4e43-9191-7e30e06c29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edfb44-f845-4510-8c85-4d995d15331c}" ma:internalName="TaxCatchAll" ma:showField="CatchAllData" ma:web="f0d0bf6e-5b03-4e43-9191-7e30e06c29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3f4ffe-105c-403d-b8b6-a58a32339932">
      <Terms xmlns="http://schemas.microsoft.com/office/infopath/2007/PartnerControls"/>
    </lcf76f155ced4ddcb4097134ff3c332f>
    <TaxCatchAll xmlns="f0d0bf6e-5b03-4e43-9191-7e30e06c2977" xsi:nil="true"/>
    <SharedWithUsers xmlns="f0d0bf6e-5b03-4e43-9191-7e30e06c2977">
      <UserInfo>
        <DisplayName>Helen Bowden</DisplayName>
        <AccountId>48</AccountId>
        <AccountType/>
      </UserInfo>
      <UserInfo>
        <DisplayName>Tracy Cox</DisplayName>
        <AccountId>51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8F2403-D0F4-470A-9BDE-C81A3883FD7F}">
  <ds:schemaRefs>
    <ds:schemaRef ds:uri="383f4ffe-105c-403d-b8b6-a58a32339932"/>
    <ds:schemaRef ds:uri="f0d0bf6e-5b03-4e43-9191-7e30e06c29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46CF7E-216A-477E-82E5-106F76E3AA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81A0F2-E0F3-44DC-B4D8-FB3956D08262}">
  <ds:schemaRefs>
    <ds:schemaRef ds:uri="383f4ffe-105c-403d-b8b6-a58a32339932"/>
    <ds:schemaRef ds:uri="f0d0bf6e-5b03-4e43-9191-7e30e06c29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BandG Powerpoint Template _2022 update_20048b</Template>
  <TotalTime>24086</TotalTime>
  <Words>2324</Words>
  <Application>Microsoft Office PowerPoint</Application>
  <PresentationFormat>Widescreen</PresentationFormat>
  <Paragraphs>436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Zeus® S </vt:lpstr>
      <vt:lpstr>Zeus® S - Introduction </vt:lpstr>
      <vt:lpstr>Zeus® S - Overview </vt:lpstr>
      <vt:lpstr>Zeus® S - Screen options</vt:lpstr>
      <vt:lpstr>Zeus® S - C-MAP® Cartography</vt:lpstr>
      <vt:lpstr>Zeus® S – Sailing Features</vt:lpstr>
      <vt:lpstr>Zeus® S – Cruise mode</vt:lpstr>
      <vt:lpstr>Zeus® S – Race mode</vt:lpstr>
      <vt:lpstr>Zeus® S - Sailing modes</vt:lpstr>
      <vt:lpstr>Zeus® S - Safety Alerts</vt:lpstr>
      <vt:lpstr>Zeus® S - Quick Race Entry</vt:lpstr>
      <vt:lpstr>Zeus® S - Start line</vt:lpstr>
      <vt:lpstr>Zeus® S - Race timer</vt:lpstr>
      <vt:lpstr>Zeus® S - Chart Orientation</vt:lpstr>
      <vt:lpstr>Zeus® S - Laylines</vt:lpstr>
      <vt:lpstr>Zeus® S - Time to cursor</vt:lpstr>
      <vt:lpstr>Zeus® S - Tide Gauge</vt:lpstr>
      <vt:lpstr>Zeus® S - Instruments</vt:lpstr>
      <vt:lpstr>Zeus® S - Wind plot</vt:lpstr>
      <vt:lpstr>Zeus® S – B&amp;G Companion App</vt:lpstr>
      <vt:lpstr>Zeus® S - Triton Edge Integration</vt:lpstr>
      <vt:lpstr>Zeus® S – Feature Summary</vt:lpstr>
      <vt:lpstr>Zeus® S – Feature Summary</vt:lpstr>
      <vt:lpstr>Zeus® S - NMEA2000® System example</vt:lpstr>
      <vt:lpstr>Zeus® S – Dual display system example</vt:lpstr>
      <vt:lpstr>What’s in the box</vt:lpstr>
      <vt:lpstr>Zeus® S 7 – Dimensional Drawing</vt:lpstr>
      <vt:lpstr>Zeus® S 9 – Dimensional Drawing</vt:lpstr>
      <vt:lpstr>Zeus® S 12 – Dimensional Drawing</vt:lpstr>
      <vt:lpstr>Zeus® S - Technical Specification</vt:lpstr>
      <vt:lpstr>NEW ZEUS® S SAILING, SIMPLIFIED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Triton™ Edge</dc:title>
  <dc:creator>Alan Davis</dc:creator>
  <cp:lastModifiedBy>Alan Davis</cp:lastModifiedBy>
  <cp:revision>7</cp:revision>
  <dcterms:created xsi:type="dcterms:W3CDTF">2022-08-03T11:41:43Z</dcterms:created>
  <dcterms:modified xsi:type="dcterms:W3CDTF">2023-01-11T14:01:14Z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0x0101007FF6DE7305FDEC449078BAFDF2F2A8FC</vt:lpwstr>
  </property>
  <property fmtid="{D5CDD505-2E9C-101B-9397-08002B2CF9AE}" pid="3" name="MediaServiceImageTags">
    <vt:lpwstr/>
  </property>
</Properties>
</file>